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4"/>
  </p:sldMasterIdLst>
  <p:notesMasterIdLst>
    <p:notesMasterId r:id="rId16"/>
  </p:notesMasterIdLst>
  <p:handoutMasterIdLst>
    <p:handoutMasterId r:id="rId17"/>
  </p:handoutMasterIdLst>
  <p:sldIdLst>
    <p:sldId id="256" r:id="rId5"/>
    <p:sldId id="264" r:id="rId6"/>
    <p:sldId id="272" r:id="rId7"/>
    <p:sldId id="269" r:id="rId8"/>
    <p:sldId id="270" r:id="rId9"/>
    <p:sldId id="267" r:id="rId10"/>
    <p:sldId id="268" r:id="rId11"/>
    <p:sldId id="261" r:id="rId12"/>
    <p:sldId id="262" r:id="rId13"/>
    <p:sldId id="266"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0" autoAdjust="0"/>
    <p:restoredTop sz="94660"/>
  </p:normalViewPr>
  <p:slideViewPr>
    <p:cSldViewPr snapToGrid="0">
      <p:cViewPr varScale="1">
        <p:scale>
          <a:sx n="87" d="100"/>
          <a:sy n="87" d="100"/>
        </p:scale>
        <p:origin x="368" y="60"/>
      </p:cViewPr>
      <p:guideLst/>
    </p:cSldViewPr>
  </p:slideViewPr>
  <p:notesTextViewPr>
    <p:cViewPr>
      <p:scale>
        <a:sx n="200" d="100"/>
        <a:sy n="200" d="100"/>
      </p:scale>
      <p:origin x="0" y="0"/>
    </p:cViewPr>
  </p:notesTextViewPr>
  <p:notesViewPr>
    <p:cSldViewPr snapToGrid="0">
      <p:cViewPr>
        <p:scale>
          <a:sx n="144" d="100"/>
          <a:sy n="144" d="100"/>
        </p:scale>
        <p:origin x="1324" y="-13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rist\Documents\EDU\680\Project%2010\char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sz="1800" b="1">
                <a:solidFill>
                  <a:schemeClr val="tx1"/>
                </a:solidFill>
              </a:rPr>
              <a:t>Mental</a:t>
            </a:r>
            <a:r>
              <a:rPr lang="en-US" sz="1800" b="1" baseline="0">
                <a:solidFill>
                  <a:schemeClr val="tx1"/>
                </a:solidFill>
              </a:rPr>
              <a:t> Health Costs, </a:t>
            </a:r>
          </a:p>
          <a:p>
            <a:pPr>
              <a:defRPr sz="1800" b="1">
                <a:solidFill>
                  <a:schemeClr val="tx1"/>
                </a:solidFill>
              </a:defRPr>
            </a:pPr>
            <a:r>
              <a:rPr lang="en-US" sz="1800" b="1" baseline="0">
                <a:solidFill>
                  <a:schemeClr val="tx1"/>
                </a:solidFill>
              </a:rPr>
              <a:t>2000 to 2020 in</a:t>
            </a:r>
            <a:r>
              <a:rPr lang="en-US" sz="1800" b="1">
                <a:solidFill>
                  <a:schemeClr val="tx1"/>
                </a:solidFill>
              </a:rPr>
              <a:t> Billions</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USD in Billions</c:v>
                </c:pt>
              </c:strCache>
            </c:strRef>
          </c:tx>
          <c:spPr>
            <a:solidFill>
              <a:schemeClr val="accent1"/>
            </a:solidFill>
            <a:ln>
              <a:noFill/>
            </a:ln>
            <a:effectLst/>
          </c:spPr>
          <c:invertIfNegative val="0"/>
          <c:cat>
            <c:numRef>
              <c:f>Sheet1!$A$2:$A$4</c:f>
              <c:numCache>
                <c:formatCode>General</c:formatCode>
                <c:ptCount val="3"/>
                <c:pt idx="0">
                  <c:v>2020</c:v>
                </c:pt>
                <c:pt idx="1">
                  <c:v>2010</c:v>
                </c:pt>
                <c:pt idx="2">
                  <c:v>2000</c:v>
                </c:pt>
              </c:numCache>
            </c:numRef>
          </c:cat>
          <c:val>
            <c:numRef>
              <c:f>Sheet1!$B$2:$B$4</c:f>
              <c:numCache>
                <c:formatCode>General</c:formatCode>
                <c:ptCount val="3"/>
                <c:pt idx="0">
                  <c:v>239</c:v>
                </c:pt>
                <c:pt idx="1">
                  <c:v>155</c:v>
                </c:pt>
                <c:pt idx="2">
                  <c:v>79</c:v>
                </c:pt>
              </c:numCache>
            </c:numRef>
          </c:val>
          <c:extLst>
            <c:ext xmlns:c16="http://schemas.microsoft.com/office/drawing/2014/chart" uri="{C3380CC4-5D6E-409C-BE32-E72D297353CC}">
              <c16:uniqueId val="{00000000-CCF1-45A0-8BE9-31F13D10E907}"/>
            </c:ext>
          </c:extLst>
        </c:ser>
        <c:dLbls>
          <c:showLegendKey val="0"/>
          <c:showVal val="0"/>
          <c:showCatName val="0"/>
          <c:showSerName val="0"/>
          <c:showPercent val="0"/>
          <c:showBubbleSize val="0"/>
        </c:dLbls>
        <c:gapWidth val="0"/>
        <c:overlap val="25"/>
        <c:axId val="597142879"/>
        <c:axId val="597152959"/>
      </c:barChart>
      <c:catAx>
        <c:axId val="597142879"/>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597152959"/>
        <c:crosses val="autoZero"/>
        <c:auto val="1"/>
        <c:lblAlgn val="ctr"/>
        <c:lblOffset val="100"/>
        <c:noMultiLvlLbl val="0"/>
      </c:catAx>
      <c:valAx>
        <c:axId val="597152959"/>
        <c:scaling>
          <c:orientation val="minMax"/>
          <c:max val="250"/>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high"/>
        <c:spPr>
          <a:noFill/>
          <a:ln>
            <a:solidFill>
              <a:schemeClr val="accent1"/>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597142879"/>
        <c:crosses val="autoZero"/>
        <c:crossBetween val="between"/>
        <c:majorUnit val="1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BD0799-AEEE-4BCE-A28A-6F0382399176}" type="doc">
      <dgm:prSet loTypeId="urn:microsoft.com/office/officeart/2018/2/layout/IconVerticalSolid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F8029C04-A3B4-4D07-8BE1-776C02F31392}">
      <dgm:prSet custT="1"/>
      <dgm:spPr/>
      <dgm:t>
        <a:bodyPr/>
        <a:lstStyle/>
        <a:p>
          <a:pPr>
            <a:lnSpc>
              <a:spcPct val="100000"/>
            </a:lnSpc>
          </a:pPr>
          <a:r>
            <a:rPr lang="en-US" sz="2000" dirty="0"/>
            <a:t>To explore factors that can predict mental illness &amp; attitudes about mental health in the workplace</a:t>
          </a:r>
        </a:p>
      </dgm:t>
    </dgm:pt>
    <dgm:pt modelId="{2C5A33A1-DBE7-4D71-9580-07B9502BB3CE}" type="parTrans" cxnId="{6FE04783-43E0-49E8-B657-E6A236AE01A4}">
      <dgm:prSet/>
      <dgm:spPr/>
      <dgm:t>
        <a:bodyPr/>
        <a:lstStyle/>
        <a:p>
          <a:endParaRPr lang="en-US"/>
        </a:p>
      </dgm:t>
    </dgm:pt>
    <dgm:pt modelId="{AAF1D4A2-41F0-42D7-B22C-AA56AFF84CC6}" type="sibTrans" cxnId="{6FE04783-43E0-49E8-B657-E6A236AE01A4}">
      <dgm:prSet/>
      <dgm:spPr/>
      <dgm:t>
        <a:bodyPr/>
        <a:lstStyle/>
        <a:p>
          <a:endParaRPr lang="en-US"/>
        </a:p>
      </dgm:t>
    </dgm:pt>
    <dgm:pt modelId="{D419D96D-EF85-42BC-BBC7-D3441A00466A}">
      <dgm:prSet custT="1"/>
      <dgm:spPr/>
      <dgm:t>
        <a:bodyPr/>
        <a:lstStyle/>
        <a:p>
          <a:pPr>
            <a:lnSpc>
              <a:spcPct val="100000"/>
            </a:lnSpc>
          </a:pPr>
          <a:r>
            <a:rPr lang="en-US" sz="2000" dirty="0"/>
            <a:t>To help employers know how to offer their employees a set of health care tools to deal with challenges such as mental health illness</a:t>
          </a:r>
        </a:p>
      </dgm:t>
    </dgm:pt>
    <dgm:pt modelId="{70A86C1B-D0DF-4470-8AA2-D92D2A285BEE}" type="parTrans" cxnId="{206AABF7-E2C2-4DBE-A61E-790327717E6B}">
      <dgm:prSet/>
      <dgm:spPr/>
      <dgm:t>
        <a:bodyPr/>
        <a:lstStyle/>
        <a:p>
          <a:endParaRPr lang="en-US"/>
        </a:p>
      </dgm:t>
    </dgm:pt>
    <dgm:pt modelId="{E9D99C98-94A6-487E-9367-98E664621E6F}" type="sibTrans" cxnId="{206AABF7-E2C2-4DBE-A61E-790327717E6B}">
      <dgm:prSet/>
      <dgm:spPr/>
      <dgm:t>
        <a:bodyPr/>
        <a:lstStyle/>
        <a:p>
          <a:endParaRPr lang="en-US"/>
        </a:p>
      </dgm:t>
    </dgm:pt>
    <dgm:pt modelId="{73D98E63-7FF9-48FD-AE05-4AA169B9CCE4}" type="pres">
      <dgm:prSet presAssocID="{9EBD0799-AEEE-4BCE-A28A-6F0382399176}" presName="root" presStyleCnt="0">
        <dgm:presLayoutVars>
          <dgm:dir/>
          <dgm:resizeHandles val="exact"/>
        </dgm:presLayoutVars>
      </dgm:prSet>
      <dgm:spPr/>
    </dgm:pt>
    <dgm:pt modelId="{3A16990C-A6EC-44DF-98F7-2F78637E80F9}" type="pres">
      <dgm:prSet presAssocID="{F8029C04-A3B4-4D07-8BE1-776C02F31392}" presName="compNode" presStyleCnt="0"/>
      <dgm:spPr/>
    </dgm:pt>
    <dgm:pt modelId="{12DD8AC4-F5C6-4BF6-A63C-278326F09918}" type="pres">
      <dgm:prSet presAssocID="{F8029C04-A3B4-4D07-8BE1-776C02F31392}" presName="bgRect" presStyleLbl="bgShp" presStyleIdx="0" presStyleCnt="2"/>
      <dgm:spPr/>
    </dgm:pt>
    <dgm:pt modelId="{559478AD-563E-4A71-A82C-80B9AD48E9A2}" type="pres">
      <dgm:prSet presAssocID="{F8029C04-A3B4-4D07-8BE1-776C02F3139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in head"/>
        </a:ext>
      </dgm:extLst>
    </dgm:pt>
    <dgm:pt modelId="{76A16219-6FAC-4AE7-91BA-DF9121F762BB}" type="pres">
      <dgm:prSet presAssocID="{F8029C04-A3B4-4D07-8BE1-776C02F31392}" presName="spaceRect" presStyleCnt="0"/>
      <dgm:spPr/>
    </dgm:pt>
    <dgm:pt modelId="{C85F3E78-C173-45A9-B665-30ADFC476A63}" type="pres">
      <dgm:prSet presAssocID="{F8029C04-A3B4-4D07-8BE1-776C02F31392}" presName="parTx" presStyleLbl="revTx" presStyleIdx="0" presStyleCnt="2">
        <dgm:presLayoutVars>
          <dgm:chMax val="0"/>
          <dgm:chPref val="0"/>
        </dgm:presLayoutVars>
      </dgm:prSet>
      <dgm:spPr/>
    </dgm:pt>
    <dgm:pt modelId="{147E400E-8071-475A-8A78-4C010378EDF5}" type="pres">
      <dgm:prSet presAssocID="{AAF1D4A2-41F0-42D7-B22C-AA56AFF84CC6}" presName="sibTrans" presStyleCnt="0"/>
      <dgm:spPr/>
    </dgm:pt>
    <dgm:pt modelId="{C311F3B6-2946-404F-B6B0-A18E16D2C6FE}" type="pres">
      <dgm:prSet presAssocID="{D419D96D-EF85-42BC-BBC7-D3441A00466A}" presName="compNode" presStyleCnt="0"/>
      <dgm:spPr/>
    </dgm:pt>
    <dgm:pt modelId="{75F09FF4-7508-48CD-A325-465901E15D87}" type="pres">
      <dgm:prSet presAssocID="{D419D96D-EF85-42BC-BBC7-D3441A00466A}" presName="bgRect" presStyleLbl="bgShp" presStyleIdx="1" presStyleCnt="2"/>
      <dgm:spPr/>
    </dgm:pt>
    <dgm:pt modelId="{74EB59D2-A428-454D-8DA6-1F71ED432764}" type="pres">
      <dgm:prSet presAssocID="{D419D96D-EF85-42BC-BBC7-D3441A0046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C41644E7-A36F-442E-869D-33E7AEF79D14}" type="pres">
      <dgm:prSet presAssocID="{D419D96D-EF85-42BC-BBC7-D3441A00466A}" presName="spaceRect" presStyleCnt="0"/>
      <dgm:spPr/>
    </dgm:pt>
    <dgm:pt modelId="{62911CFD-96A4-4A4C-88E4-020C6BF3E96C}" type="pres">
      <dgm:prSet presAssocID="{D419D96D-EF85-42BC-BBC7-D3441A00466A}" presName="parTx" presStyleLbl="revTx" presStyleIdx="1" presStyleCnt="2">
        <dgm:presLayoutVars>
          <dgm:chMax val="0"/>
          <dgm:chPref val="0"/>
        </dgm:presLayoutVars>
      </dgm:prSet>
      <dgm:spPr/>
    </dgm:pt>
  </dgm:ptLst>
  <dgm:cxnLst>
    <dgm:cxn modelId="{E9C19B65-1901-4CB5-B690-9566754F0397}" type="presOf" srcId="{D419D96D-EF85-42BC-BBC7-D3441A00466A}" destId="{62911CFD-96A4-4A4C-88E4-020C6BF3E96C}" srcOrd="0" destOrd="0" presId="urn:microsoft.com/office/officeart/2018/2/layout/IconVerticalSolidList"/>
    <dgm:cxn modelId="{EFB82A7F-D3EC-4F51-B2AE-AB89B47CB399}" type="presOf" srcId="{9EBD0799-AEEE-4BCE-A28A-6F0382399176}" destId="{73D98E63-7FF9-48FD-AE05-4AA169B9CCE4}" srcOrd="0" destOrd="0" presId="urn:microsoft.com/office/officeart/2018/2/layout/IconVerticalSolidList"/>
    <dgm:cxn modelId="{6FE04783-43E0-49E8-B657-E6A236AE01A4}" srcId="{9EBD0799-AEEE-4BCE-A28A-6F0382399176}" destId="{F8029C04-A3B4-4D07-8BE1-776C02F31392}" srcOrd="0" destOrd="0" parTransId="{2C5A33A1-DBE7-4D71-9580-07B9502BB3CE}" sibTransId="{AAF1D4A2-41F0-42D7-B22C-AA56AFF84CC6}"/>
    <dgm:cxn modelId="{6C65C8EE-17CC-44CB-953D-F740464E0F00}" type="presOf" srcId="{F8029C04-A3B4-4D07-8BE1-776C02F31392}" destId="{C85F3E78-C173-45A9-B665-30ADFC476A63}" srcOrd="0" destOrd="0" presId="urn:microsoft.com/office/officeart/2018/2/layout/IconVerticalSolidList"/>
    <dgm:cxn modelId="{206AABF7-E2C2-4DBE-A61E-790327717E6B}" srcId="{9EBD0799-AEEE-4BCE-A28A-6F0382399176}" destId="{D419D96D-EF85-42BC-BBC7-D3441A00466A}" srcOrd="1" destOrd="0" parTransId="{70A86C1B-D0DF-4470-8AA2-D92D2A285BEE}" sibTransId="{E9D99C98-94A6-487E-9367-98E664621E6F}"/>
    <dgm:cxn modelId="{97517AA7-B7DB-43B3-976A-6D399DCDC79C}" type="presParOf" srcId="{73D98E63-7FF9-48FD-AE05-4AA169B9CCE4}" destId="{3A16990C-A6EC-44DF-98F7-2F78637E80F9}" srcOrd="0" destOrd="0" presId="urn:microsoft.com/office/officeart/2018/2/layout/IconVerticalSolidList"/>
    <dgm:cxn modelId="{13A66300-2417-45E9-BD31-5998EFA66BB3}" type="presParOf" srcId="{3A16990C-A6EC-44DF-98F7-2F78637E80F9}" destId="{12DD8AC4-F5C6-4BF6-A63C-278326F09918}" srcOrd="0" destOrd="0" presId="urn:microsoft.com/office/officeart/2018/2/layout/IconVerticalSolidList"/>
    <dgm:cxn modelId="{89BC22A9-64AF-4D5A-A9A4-E8AA47D7E9BE}" type="presParOf" srcId="{3A16990C-A6EC-44DF-98F7-2F78637E80F9}" destId="{559478AD-563E-4A71-A82C-80B9AD48E9A2}" srcOrd="1" destOrd="0" presId="urn:microsoft.com/office/officeart/2018/2/layout/IconVerticalSolidList"/>
    <dgm:cxn modelId="{1B5C9089-233A-4E2E-B474-2DC189457EDC}" type="presParOf" srcId="{3A16990C-A6EC-44DF-98F7-2F78637E80F9}" destId="{76A16219-6FAC-4AE7-91BA-DF9121F762BB}" srcOrd="2" destOrd="0" presId="urn:microsoft.com/office/officeart/2018/2/layout/IconVerticalSolidList"/>
    <dgm:cxn modelId="{957AF639-F5AF-492A-BC82-492564864CEE}" type="presParOf" srcId="{3A16990C-A6EC-44DF-98F7-2F78637E80F9}" destId="{C85F3E78-C173-45A9-B665-30ADFC476A63}" srcOrd="3" destOrd="0" presId="urn:microsoft.com/office/officeart/2018/2/layout/IconVerticalSolidList"/>
    <dgm:cxn modelId="{78384610-57D9-47E1-A21F-93184CD14F28}" type="presParOf" srcId="{73D98E63-7FF9-48FD-AE05-4AA169B9CCE4}" destId="{147E400E-8071-475A-8A78-4C010378EDF5}" srcOrd="1" destOrd="0" presId="urn:microsoft.com/office/officeart/2018/2/layout/IconVerticalSolidList"/>
    <dgm:cxn modelId="{640EF061-A79A-4F6B-99F4-3F0B0C5D418C}" type="presParOf" srcId="{73D98E63-7FF9-48FD-AE05-4AA169B9CCE4}" destId="{C311F3B6-2946-404F-B6B0-A18E16D2C6FE}" srcOrd="2" destOrd="0" presId="urn:microsoft.com/office/officeart/2018/2/layout/IconVerticalSolidList"/>
    <dgm:cxn modelId="{C94AD6C8-7C37-4FF0-8B1F-99809EA9EC6F}" type="presParOf" srcId="{C311F3B6-2946-404F-B6B0-A18E16D2C6FE}" destId="{75F09FF4-7508-48CD-A325-465901E15D87}" srcOrd="0" destOrd="0" presId="urn:microsoft.com/office/officeart/2018/2/layout/IconVerticalSolidList"/>
    <dgm:cxn modelId="{2528F521-DF9C-4096-ADD1-0B3A88293F27}" type="presParOf" srcId="{C311F3B6-2946-404F-B6B0-A18E16D2C6FE}" destId="{74EB59D2-A428-454D-8DA6-1F71ED432764}" srcOrd="1" destOrd="0" presId="urn:microsoft.com/office/officeart/2018/2/layout/IconVerticalSolidList"/>
    <dgm:cxn modelId="{527A16D3-1BF2-4D05-B3D0-BD9E5CB3FAEB}" type="presParOf" srcId="{C311F3B6-2946-404F-B6B0-A18E16D2C6FE}" destId="{C41644E7-A36F-442E-869D-33E7AEF79D14}" srcOrd="2" destOrd="0" presId="urn:microsoft.com/office/officeart/2018/2/layout/IconVerticalSolidList"/>
    <dgm:cxn modelId="{1927475E-9F11-438A-971E-C13D06242DB4}" type="presParOf" srcId="{C311F3B6-2946-404F-B6B0-A18E16D2C6FE}" destId="{62911CFD-96A4-4A4C-88E4-020C6BF3E96C}"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13A753-1C22-4A72-B598-5D267F227A8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18616D5-57EE-4A26-ABA9-409098339069}">
      <dgm:prSet custT="1"/>
      <dgm:spPr/>
      <dgm:t>
        <a:bodyPr/>
        <a:lstStyle/>
        <a:p>
          <a:pPr>
            <a:lnSpc>
              <a:spcPct val="100000"/>
            </a:lnSpc>
          </a:pPr>
          <a:r>
            <a:rPr lang="en-US" sz="1600" b="1" dirty="0">
              <a:effectLst>
                <a:outerShdw blurRad="38100" dist="38100" dir="2700000" algn="tl">
                  <a:srgbClr val="000000">
                    <a:alpha val="43137"/>
                  </a:srgbClr>
                </a:outerShdw>
              </a:effectLst>
            </a:rPr>
            <a:t>Tech industry, 1260 rows</a:t>
          </a:r>
        </a:p>
      </dgm:t>
    </dgm:pt>
    <dgm:pt modelId="{EB14FF1C-85EF-4357-9A5C-4BE19C3D6563}" type="parTrans" cxnId="{AC6FB566-0711-40F3-91BD-52F244BA6328}">
      <dgm:prSet/>
      <dgm:spPr/>
      <dgm:t>
        <a:bodyPr/>
        <a:lstStyle/>
        <a:p>
          <a:endParaRPr lang="en-US" sz="1100"/>
        </a:p>
      </dgm:t>
    </dgm:pt>
    <dgm:pt modelId="{B74A4C4D-F8EC-4314-9207-0F5B38AEBF7B}" type="sibTrans" cxnId="{AC6FB566-0711-40F3-91BD-52F244BA6328}">
      <dgm:prSet/>
      <dgm:spPr/>
      <dgm:t>
        <a:bodyPr/>
        <a:lstStyle/>
        <a:p>
          <a:endParaRPr lang="en-US" sz="1100"/>
        </a:p>
      </dgm:t>
    </dgm:pt>
    <dgm:pt modelId="{CB1E9621-BD19-4EB9-A09F-47476C6BCDFB}">
      <dgm:prSet custT="1"/>
      <dgm:spPr/>
      <dgm:t>
        <a:bodyPr/>
        <a:lstStyle/>
        <a:p>
          <a:pPr>
            <a:lnSpc>
              <a:spcPct val="100000"/>
            </a:lnSpc>
          </a:pPr>
          <a:r>
            <a:rPr lang="en-US" sz="1600" b="1" dirty="0">
              <a:effectLst>
                <a:outerShdw blurRad="38100" dist="38100" dir="2700000" algn="tl">
                  <a:srgbClr val="000000">
                    <a:alpha val="43137"/>
                  </a:srgbClr>
                </a:outerShdw>
              </a:effectLst>
            </a:rPr>
            <a:t>27 questions</a:t>
          </a:r>
        </a:p>
      </dgm:t>
    </dgm:pt>
    <dgm:pt modelId="{4AFE9CB3-4372-4C42-A04D-9792A3B9F848}" type="parTrans" cxnId="{4251C9C8-E752-47B3-81D3-BD98D7A0638C}">
      <dgm:prSet/>
      <dgm:spPr/>
      <dgm:t>
        <a:bodyPr/>
        <a:lstStyle/>
        <a:p>
          <a:endParaRPr lang="en-US" sz="1100"/>
        </a:p>
      </dgm:t>
    </dgm:pt>
    <dgm:pt modelId="{7650CCD7-3771-43DA-8A0B-B144C3ACE616}" type="sibTrans" cxnId="{4251C9C8-E752-47B3-81D3-BD98D7A0638C}">
      <dgm:prSet/>
      <dgm:spPr/>
      <dgm:t>
        <a:bodyPr/>
        <a:lstStyle/>
        <a:p>
          <a:endParaRPr lang="en-US" sz="1100"/>
        </a:p>
      </dgm:t>
    </dgm:pt>
    <dgm:pt modelId="{A9D79C68-F015-43D9-8936-D98CA578F556}">
      <dgm:prSet custT="1"/>
      <dgm:spPr/>
      <dgm:t>
        <a:bodyPr/>
        <a:lstStyle/>
        <a:p>
          <a:pPr>
            <a:lnSpc>
              <a:spcPct val="100000"/>
            </a:lnSpc>
          </a:pPr>
          <a:r>
            <a:rPr lang="en-US" sz="1200" b="1" dirty="0">
              <a:effectLst>
                <a:outerShdw blurRad="38100" dist="38100" dir="2700000" algn="tl">
                  <a:srgbClr val="000000">
                    <a:alpha val="43137"/>
                  </a:srgbClr>
                </a:outerShdw>
              </a:effectLst>
            </a:rPr>
            <a:t>Target: Sought Treatment?</a:t>
          </a:r>
        </a:p>
      </dgm:t>
    </dgm:pt>
    <dgm:pt modelId="{A88AED32-0D9C-4F7F-AA53-E5FC412F6BE1}" type="parTrans" cxnId="{AB117444-7A1F-45FC-B75D-5925E3801253}">
      <dgm:prSet/>
      <dgm:spPr/>
      <dgm:t>
        <a:bodyPr/>
        <a:lstStyle/>
        <a:p>
          <a:endParaRPr lang="en-US" sz="1100"/>
        </a:p>
      </dgm:t>
    </dgm:pt>
    <dgm:pt modelId="{6A408ECA-56CE-45E6-8C3E-75AAA4AF238D}" type="sibTrans" cxnId="{AB117444-7A1F-45FC-B75D-5925E3801253}">
      <dgm:prSet/>
      <dgm:spPr/>
      <dgm:t>
        <a:bodyPr/>
        <a:lstStyle/>
        <a:p>
          <a:endParaRPr lang="en-US" sz="1100"/>
        </a:p>
      </dgm:t>
    </dgm:pt>
    <dgm:pt modelId="{1C7FC174-4966-4E6B-AEB9-93C2D105D590}">
      <dgm:prSet custT="1"/>
      <dgm:spPr/>
      <dgm:t>
        <a:bodyPr/>
        <a:lstStyle/>
        <a:p>
          <a:pPr>
            <a:lnSpc>
              <a:spcPct val="100000"/>
            </a:lnSpc>
          </a:pPr>
          <a:r>
            <a:rPr lang="en-US" sz="1200" b="1" dirty="0">
              <a:effectLst>
                <a:outerShdw blurRad="38100" dist="38100" dir="2700000" algn="tl">
                  <a:srgbClr val="000000">
                    <a:alpha val="43137"/>
                  </a:srgbClr>
                </a:outerShdw>
              </a:effectLst>
            </a:rPr>
            <a:t>26 independent variables </a:t>
          </a:r>
        </a:p>
      </dgm:t>
    </dgm:pt>
    <dgm:pt modelId="{D8CA37B7-E1DE-4189-9EDA-215B3791BBEA}" type="parTrans" cxnId="{34AA2685-A431-4D8A-9623-BF1723D29B61}">
      <dgm:prSet/>
      <dgm:spPr/>
      <dgm:t>
        <a:bodyPr/>
        <a:lstStyle/>
        <a:p>
          <a:endParaRPr lang="en-US" sz="1100"/>
        </a:p>
      </dgm:t>
    </dgm:pt>
    <dgm:pt modelId="{F657C9A3-AAF9-4591-A2B6-6D75D19354DF}" type="sibTrans" cxnId="{34AA2685-A431-4D8A-9623-BF1723D29B61}">
      <dgm:prSet/>
      <dgm:spPr/>
      <dgm:t>
        <a:bodyPr/>
        <a:lstStyle/>
        <a:p>
          <a:endParaRPr lang="en-US" sz="1100"/>
        </a:p>
      </dgm:t>
    </dgm:pt>
    <dgm:pt modelId="{82907970-D6DD-4D61-994A-0E9018CD4FBB}">
      <dgm:prSet custT="1"/>
      <dgm:spPr/>
      <dgm:t>
        <a:bodyPr/>
        <a:lstStyle/>
        <a:p>
          <a:pPr>
            <a:lnSpc>
              <a:spcPct val="100000"/>
            </a:lnSpc>
          </a:pPr>
          <a:r>
            <a:rPr lang="en-US" sz="1600" b="1" dirty="0">
              <a:effectLst>
                <a:outerShdw blurRad="38100" dist="38100" dir="2700000" algn="tl">
                  <a:srgbClr val="000000">
                    <a:alpha val="43137"/>
                  </a:srgbClr>
                </a:outerShdw>
              </a:effectLst>
            </a:rPr>
            <a:t>Data cleaning &amp; wrangling using python</a:t>
          </a:r>
        </a:p>
      </dgm:t>
    </dgm:pt>
    <dgm:pt modelId="{641685B0-3C0B-429E-AD86-4FFEAE9FF595}" type="parTrans" cxnId="{AB758057-F411-4E28-8702-081172096769}">
      <dgm:prSet/>
      <dgm:spPr/>
      <dgm:t>
        <a:bodyPr/>
        <a:lstStyle/>
        <a:p>
          <a:endParaRPr lang="en-US" sz="1100"/>
        </a:p>
      </dgm:t>
    </dgm:pt>
    <dgm:pt modelId="{19F7670E-F8E2-4CC1-9C9D-4D94DC3B5E4C}" type="sibTrans" cxnId="{AB758057-F411-4E28-8702-081172096769}">
      <dgm:prSet/>
      <dgm:spPr/>
      <dgm:t>
        <a:bodyPr/>
        <a:lstStyle/>
        <a:p>
          <a:endParaRPr lang="en-US" sz="1100"/>
        </a:p>
      </dgm:t>
    </dgm:pt>
    <dgm:pt modelId="{01BB1895-E815-4265-9A3D-3E2EC0B08D35}">
      <dgm:prSet custT="1"/>
      <dgm:spPr/>
      <dgm:t>
        <a:bodyPr/>
        <a:lstStyle/>
        <a:p>
          <a:pPr>
            <a:lnSpc>
              <a:spcPct val="100000"/>
            </a:lnSpc>
          </a:pPr>
          <a:r>
            <a:rPr lang="en-US" sz="1400" b="1" dirty="0">
              <a:effectLst>
                <a:outerShdw blurRad="38100" dist="38100" dir="2700000" algn="tl">
                  <a:srgbClr val="000000">
                    <a:alpha val="43137"/>
                  </a:srgbClr>
                </a:outerShdw>
              </a:effectLst>
            </a:rPr>
            <a:t>No outliers, missing data imputed for Interferes with work, duplicates dropped</a:t>
          </a:r>
        </a:p>
      </dgm:t>
    </dgm:pt>
    <dgm:pt modelId="{2BEA34CB-8956-4F5E-8093-013B39D4A3A7}" type="parTrans" cxnId="{FE8B494E-6936-4B8C-A756-CFE7937AB668}">
      <dgm:prSet/>
      <dgm:spPr/>
      <dgm:t>
        <a:bodyPr/>
        <a:lstStyle/>
        <a:p>
          <a:endParaRPr lang="en-US" sz="1100"/>
        </a:p>
      </dgm:t>
    </dgm:pt>
    <dgm:pt modelId="{77BFC639-1DEF-4B17-8FA0-D2997D30C2AF}" type="sibTrans" cxnId="{FE8B494E-6936-4B8C-A756-CFE7937AB668}">
      <dgm:prSet/>
      <dgm:spPr/>
      <dgm:t>
        <a:bodyPr/>
        <a:lstStyle/>
        <a:p>
          <a:endParaRPr lang="en-US" sz="1100"/>
        </a:p>
      </dgm:t>
    </dgm:pt>
    <dgm:pt modelId="{83B58743-4C4F-441F-B207-CC99EC2F534C}" type="pres">
      <dgm:prSet presAssocID="{1C13A753-1C22-4A72-B598-5D267F227A8C}" presName="root" presStyleCnt="0">
        <dgm:presLayoutVars>
          <dgm:dir/>
          <dgm:resizeHandles val="exact"/>
        </dgm:presLayoutVars>
      </dgm:prSet>
      <dgm:spPr/>
    </dgm:pt>
    <dgm:pt modelId="{65BE488E-AB7E-44DB-A2BD-620D38339655}" type="pres">
      <dgm:prSet presAssocID="{318616D5-57EE-4A26-ABA9-409098339069}" presName="compNode" presStyleCnt="0"/>
      <dgm:spPr/>
    </dgm:pt>
    <dgm:pt modelId="{5C22BA64-A760-4A21-85BD-28CAB6DF38B7}" type="pres">
      <dgm:prSet presAssocID="{318616D5-57EE-4A26-ABA9-409098339069}" presName="bgRect" presStyleLbl="bgShp" presStyleIdx="0" presStyleCnt="4" custLinFactNeighborX="-5158" custLinFactNeighborY="-1952"/>
      <dgm:spPr/>
    </dgm:pt>
    <dgm:pt modelId="{0009E557-8B32-4AEA-B945-4593278291B9}" type="pres">
      <dgm:prSet presAssocID="{318616D5-57EE-4A26-ABA9-40909833906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00AEC17C-FC23-49AB-B632-3C0FED2E1D45}" type="pres">
      <dgm:prSet presAssocID="{318616D5-57EE-4A26-ABA9-409098339069}" presName="spaceRect" presStyleCnt="0"/>
      <dgm:spPr/>
    </dgm:pt>
    <dgm:pt modelId="{D9A2F68F-88FC-424C-9055-F7F4F0DBBA4C}" type="pres">
      <dgm:prSet presAssocID="{318616D5-57EE-4A26-ABA9-409098339069}" presName="parTx" presStyleLbl="revTx" presStyleIdx="0" presStyleCnt="5">
        <dgm:presLayoutVars>
          <dgm:chMax val="0"/>
          <dgm:chPref val="0"/>
        </dgm:presLayoutVars>
      </dgm:prSet>
      <dgm:spPr/>
    </dgm:pt>
    <dgm:pt modelId="{72F7ACCE-3727-4CF6-95CB-5D6F462F045D}" type="pres">
      <dgm:prSet presAssocID="{B74A4C4D-F8EC-4314-9207-0F5B38AEBF7B}" presName="sibTrans" presStyleCnt="0"/>
      <dgm:spPr/>
    </dgm:pt>
    <dgm:pt modelId="{FF47312D-846A-4BCF-BC15-CF0BA309B06A}" type="pres">
      <dgm:prSet presAssocID="{CB1E9621-BD19-4EB9-A09F-47476C6BCDFB}" presName="compNode" presStyleCnt="0"/>
      <dgm:spPr/>
    </dgm:pt>
    <dgm:pt modelId="{6167685C-137A-4C74-BAED-2C501A182A5F}" type="pres">
      <dgm:prSet presAssocID="{CB1E9621-BD19-4EB9-A09F-47476C6BCDFB}" presName="bgRect" presStyleLbl="bgShp" presStyleIdx="1" presStyleCnt="4"/>
      <dgm:spPr/>
    </dgm:pt>
    <dgm:pt modelId="{1C78E909-6617-4AC1-B2D3-5C48425E1C45}" type="pres">
      <dgm:prSet presAssocID="{CB1E9621-BD19-4EB9-A09F-47476C6BCDF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7155734F-795F-4EF4-A528-CBB64BBC5CB8}" type="pres">
      <dgm:prSet presAssocID="{CB1E9621-BD19-4EB9-A09F-47476C6BCDFB}" presName="spaceRect" presStyleCnt="0"/>
      <dgm:spPr/>
    </dgm:pt>
    <dgm:pt modelId="{1E988518-C453-485E-A6C3-3ACF6F1E7BE2}" type="pres">
      <dgm:prSet presAssocID="{CB1E9621-BD19-4EB9-A09F-47476C6BCDFB}" presName="parTx" presStyleLbl="revTx" presStyleIdx="1" presStyleCnt="5" custLinFactNeighborX="-8135">
        <dgm:presLayoutVars>
          <dgm:chMax val="0"/>
          <dgm:chPref val="0"/>
        </dgm:presLayoutVars>
      </dgm:prSet>
      <dgm:spPr/>
    </dgm:pt>
    <dgm:pt modelId="{3F165BC5-3CFC-4259-9441-8BA2A937F6A2}" type="pres">
      <dgm:prSet presAssocID="{CB1E9621-BD19-4EB9-A09F-47476C6BCDFB}" presName="desTx" presStyleLbl="revTx" presStyleIdx="2" presStyleCnt="5" custAng="0" custScaleX="155284" custLinFactNeighborX="-23092" custLinFactNeighborY="-976">
        <dgm:presLayoutVars/>
      </dgm:prSet>
      <dgm:spPr/>
    </dgm:pt>
    <dgm:pt modelId="{5C49B2F9-7AA4-479D-ACDE-246140E5A4CA}" type="pres">
      <dgm:prSet presAssocID="{7650CCD7-3771-43DA-8A0B-B144C3ACE616}" presName="sibTrans" presStyleCnt="0"/>
      <dgm:spPr/>
    </dgm:pt>
    <dgm:pt modelId="{58ABEA54-E0BD-43CF-87A0-636740CBA2B4}" type="pres">
      <dgm:prSet presAssocID="{82907970-D6DD-4D61-994A-0E9018CD4FBB}" presName="compNode" presStyleCnt="0"/>
      <dgm:spPr/>
    </dgm:pt>
    <dgm:pt modelId="{A808A6AF-EB1F-47D9-B0D2-B2939447EA5E}" type="pres">
      <dgm:prSet presAssocID="{82907970-D6DD-4D61-994A-0E9018CD4FBB}" presName="bgRect" presStyleLbl="bgShp" presStyleIdx="2" presStyleCnt="4"/>
      <dgm:spPr/>
    </dgm:pt>
    <dgm:pt modelId="{9E5F3C7E-84DA-4D9C-A1CC-2FCE0913DC68}" type="pres">
      <dgm:prSet presAssocID="{82907970-D6DD-4D61-994A-0E9018CD4F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p and bucket"/>
        </a:ext>
      </dgm:extLst>
    </dgm:pt>
    <dgm:pt modelId="{6B22C6C2-6A8F-43AC-87FC-BCA51A78DE84}" type="pres">
      <dgm:prSet presAssocID="{82907970-D6DD-4D61-994A-0E9018CD4FBB}" presName="spaceRect" presStyleCnt="0"/>
      <dgm:spPr/>
    </dgm:pt>
    <dgm:pt modelId="{5C56B3CC-3DEB-4577-B6C3-B3B279C6D038}" type="pres">
      <dgm:prSet presAssocID="{82907970-D6DD-4D61-994A-0E9018CD4FBB}" presName="parTx" presStyleLbl="revTx" presStyleIdx="3" presStyleCnt="5">
        <dgm:presLayoutVars>
          <dgm:chMax val="0"/>
          <dgm:chPref val="0"/>
        </dgm:presLayoutVars>
      </dgm:prSet>
      <dgm:spPr/>
    </dgm:pt>
    <dgm:pt modelId="{A8FDFB96-D05B-4E9D-B1E2-7772C325D964}" type="pres">
      <dgm:prSet presAssocID="{19F7670E-F8E2-4CC1-9C9D-4D94DC3B5E4C}" presName="sibTrans" presStyleCnt="0"/>
      <dgm:spPr/>
    </dgm:pt>
    <dgm:pt modelId="{E6F6E9EB-DEAE-4A31-94C0-954CE595546B}" type="pres">
      <dgm:prSet presAssocID="{01BB1895-E815-4265-9A3D-3E2EC0B08D35}" presName="compNode" presStyleCnt="0"/>
      <dgm:spPr/>
    </dgm:pt>
    <dgm:pt modelId="{A67547A9-65CC-4EF8-BF86-73C71100831B}" type="pres">
      <dgm:prSet presAssocID="{01BB1895-E815-4265-9A3D-3E2EC0B08D35}" presName="bgRect" presStyleLbl="bgShp" presStyleIdx="3" presStyleCnt="4"/>
      <dgm:spPr/>
    </dgm:pt>
    <dgm:pt modelId="{55F95D67-DD16-4120-9C29-485FF5F74345}" type="pres">
      <dgm:prSet presAssocID="{01BB1895-E815-4265-9A3D-3E2EC0B08D3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281CCDA4-1E43-4665-8E12-CDA896604739}" type="pres">
      <dgm:prSet presAssocID="{01BB1895-E815-4265-9A3D-3E2EC0B08D35}" presName="spaceRect" presStyleCnt="0"/>
      <dgm:spPr/>
    </dgm:pt>
    <dgm:pt modelId="{4B3783F3-F8A8-462F-921C-B1DC4C4ECF89}" type="pres">
      <dgm:prSet presAssocID="{01BB1895-E815-4265-9A3D-3E2EC0B08D35}" presName="parTx" presStyleLbl="revTx" presStyleIdx="4" presStyleCnt="5">
        <dgm:presLayoutVars>
          <dgm:chMax val="0"/>
          <dgm:chPref val="0"/>
        </dgm:presLayoutVars>
      </dgm:prSet>
      <dgm:spPr/>
    </dgm:pt>
  </dgm:ptLst>
  <dgm:cxnLst>
    <dgm:cxn modelId="{832CA001-87E2-4C76-8A64-DCB265EE593F}" type="presOf" srcId="{A9D79C68-F015-43D9-8936-D98CA578F556}" destId="{3F165BC5-3CFC-4259-9441-8BA2A937F6A2}" srcOrd="0" destOrd="0" presId="urn:microsoft.com/office/officeart/2018/2/layout/IconVerticalSolidList"/>
    <dgm:cxn modelId="{282C3E64-FB83-4B7F-8216-FF4F81A5980C}" type="presOf" srcId="{01BB1895-E815-4265-9A3D-3E2EC0B08D35}" destId="{4B3783F3-F8A8-462F-921C-B1DC4C4ECF89}" srcOrd="0" destOrd="0" presId="urn:microsoft.com/office/officeart/2018/2/layout/IconVerticalSolidList"/>
    <dgm:cxn modelId="{AB117444-7A1F-45FC-B75D-5925E3801253}" srcId="{CB1E9621-BD19-4EB9-A09F-47476C6BCDFB}" destId="{A9D79C68-F015-43D9-8936-D98CA578F556}" srcOrd="0" destOrd="0" parTransId="{A88AED32-0D9C-4F7F-AA53-E5FC412F6BE1}" sibTransId="{6A408ECA-56CE-45E6-8C3E-75AAA4AF238D}"/>
    <dgm:cxn modelId="{AC6FB566-0711-40F3-91BD-52F244BA6328}" srcId="{1C13A753-1C22-4A72-B598-5D267F227A8C}" destId="{318616D5-57EE-4A26-ABA9-409098339069}" srcOrd="0" destOrd="0" parTransId="{EB14FF1C-85EF-4357-9A5C-4BE19C3D6563}" sibTransId="{B74A4C4D-F8EC-4314-9207-0F5B38AEBF7B}"/>
    <dgm:cxn modelId="{FE8B494E-6936-4B8C-A756-CFE7937AB668}" srcId="{1C13A753-1C22-4A72-B598-5D267F227A8C}" destId="{01BB1895-E815-4265-9A3D-3E2EC0B08D35}" srcOrd="3" destOrd="0" parTransId="{2BEA34CB-8956-4F5E-8093-013B39D4A3A7}" sibTransId="{77BFC639-1DEF-4B17-8FA0-D2997D30C2AF}"/>
    <dgm:cxn modelId="{AB758057-F411-4E28-8702-081172096769}" srcId="{1C13A753-1C22-4A72-B598-5D267F227A8C}" destId="{82907970-D6DD-4D61-994A-0E9018CD4FBB}" srcOrd="2" destOrd="0" parTransId="{641685B0-3C0B-429E-AD86-4FFEAE9FF595}" sibTransId="{19F7670E-F8E2-4CC1-9C9D-4D94DC3B5E4C}"/>
    <dgm:cxn modelId="{1CD0AC82-78EC-4CCA-A290-471E73851175}" type="presOf" srcId="{318616D5-57EE-4A26-ABA9-409098339069}" destId="{D9A2F68F-88FC-424C-9055-F7F4F0DBBA4C}" srcOrd="0" destOrd="0" presId="urn:microsoft.com/office/officeart/2018/2/layout/IconVerticalSolidList"/>
    <dgm:cxn modelId="{34AA2685-A431-4D8A-9623-BF1723D29B61}" srcId="{CB1E9621-BD19-4EB9-A09F-47476C6BCDFB}" destId="{1C7FC174-4966-4E6B-AEB9-93C2D105D590}" srcOrd="1" destOrd="0" parTransId="{D8CA37B7-E1DE-4189-9EDA-215B3791BBEA}" sibTransId="{F657C9A3-AAF9-4591-A2B6-6D75D19354DF}"/>
    <dgm:cxn modelId="{AA63BD8F-D469-46A5-AF49-323C2AA08218}" type="presOf" srcId="{1C7FC174-4966-4E6B-AEB9-93C2D105D590}" destId="{3F165BC5-3CFC-4259-9441-8BA2A937F6A2}" srcOrd="0" destOrd="1" presId="urn:microsoft.com/office/officeart/2018/2/layout/IconVerticalSolidList"/>
    <dgm:cxn modelId="{4251C9C8-E752-47B3-81D3-BD98D7A0638C}" srcId="{1C13A753-1C22-4A72-B598-5D267F227A8C}" destId="{CB1E9621-BD19-4EB9-A09F-47476C6BCDFB}" srcOrd="1" destOrd="0" parTransId="{4AFE9CB3-4372-4C42-A04D-9792A3B9F848}" sibTransId="{7650CCD7-3771-43DA-8A0B-B144C3ACE616}"/>
    <dgm:cxn modelId="{AC09B3DA-CDF4-4670-8AC0-57CDF7FB25CD}" type="presOf" srcId="{1C13A753-1C22-4A72-B598-5D267F227A8C}" destId="{83B58743-4C4F-441F-B207-CC99EC2F534C}" srcOrd="0" destOrd="0" presId="urn:microsoft.com/office/officeart/2018/2/layout/IconVerticalSolidList"/>
    <dgm:cxn modelId="{0EFD8FE7-972A-4CA5-A732-C8398641A99D}" type="presOf" srcId="{82907970-D6DD-4D61-994A-0E9018CD4FBB}" destId="{5C56B3CC-3DEB-4577-B6C3-B3B279C6D038}" srcOrd="0" destOrd="0" presId="urn:microsoft.com/office/officeart/2018/2/layout/IconVerticalSolidList"/>
    <dgm:cxn modelId="{D5A145FB-76CB-4AC2-9874-624160191D8A}" type="presOf" srcId="{CB1E9621-BD19-4EB9-A09F-47476C6BCDFB}" destId="{1E988518-C453-485E-A6C3-3ACF6F1E7BE2}" srcOrd="0" destOrd="0" presId="urn:microsoft.com/office/officeart/2018/2/layout/IconVerticalSolidList"/>
    <dgm:cxn modelId="{AD5BE893-86F5-46AD-9FF7-DC923A54F08F}" type="presParOf" srcId="{83B58743-4C4F-441F-B207-CC99EC2F534C}" destId="{65BE488E-AB7E-44DB-A2BD-620D38339655}" srcOrd="0" destOrd="0" presId="urn:microsoft.com/office/officeart/2018/2/layout/IconVerticalSolidList"/>
    <dgm:cxn modelId="{283AE046-C25D-41B8-AD12-07CCC9989F5C}" type="presParOf" srcId="{65BE488E-AB7E-44DB-A2BD-620D38339655}" destId="{5C22BA64-A760-4A21-85BD-28CAB6DF38B7}" srcOrd="0" destOrd="0" presId="urn:microsoft.com/office/officeart/2018/2/layout/IconVerticalSolidList"/>
    <dgm:cxn modelId="{21CD11DE-0409-4548-B837-8FBF2574A5B3}" type="presParOf" srcId="{65BE488E-AB7E-44DB-A2BD-620D38339655}" destId="{0009E557-8B32-4AEA-B945-4593278291B9}" srcOrd="1" destOrd="0" presId="urn:microsoft.com/office/officeart/2018/2/layout/IconVerticalSolidList"/>
    <dgm:cxn modelId="{A35E3494-9EB7-4165-A7DC-444371FBAD7A}" type="presParOf" srcId="{65BE488E-AB7E-44DB-A2BD-620D38339655}" destId="{00AEC17C-FC23-49AB-B632-3C0FED2E1D45}" srcOrd="2" destOrd="0" presId="urn:microsoft.com/office/officeart/2018/2/layout/IconVerticalSolidList"/>
    <dgm:cxn modelId="{562B0C94-B45B-4B96-AE92-55385BD829CF}" type="presParOf" srcId="{65BE488E-AB7E-44DB-A2BD-620D38339655}" destId="{D9A2F68F-88FC-424C-9055-F7F4F0DBBA4C}" srcOrd="3" destOrd="0" presId="urn:microsoft.com/office/officeart/2018/2/layout/IconVerticalSolidList"/>
    <dgm:cxn modelId="{063B0BE3-D215-41BB-B019-C2B930348489}" type="presParOf" srcId="{83B58743-4C4F-441F-B207-CC99EC2F534C}" destId="{72F7ACCE-3727-4CF6-95CB-5D6F462F045D}" srcOrd="1" destOrd="0" presId="urn:microsoft.com/office/officeart/2018/2/layout/IconVerticalSolidList"/>
    <dgm:cxn modelId="{1A65D0F3-A551-4427-A49D-7D527F74A036}" type="presParOf" srcId="{83B58743-4C4F-441F-B207-CC99EC2F534C}" destId="{FF47312D-846A-4BCF-BC15-CF0BA309B06A}" srcOrd="2" destOrd="0" presId="urn:microsoft.com/office/officeart/2018/2/layout/IconVerticalSolidList"/>
    <dgm:cxn modelId="{4B6E9248-6794-4AE9-B612-3D54FB5412AF}" type="presParOf" srcId="{FF47312D-846A-4BCF-BC15-CF0BA309B06A}" destId="{6167685C-137A-4C74-BAED-2C501A182A5F}" srcOrd="0" destOrd="0" presId="urn:microsoft.com/office/officeart/2018/2/layout/IconVerticalSolidList"/>
    <dgm:cxn modelId="{71487B5F-7BD9-4692-9E03-A892584D7B44}" type="presParOf" srcId="{FF47312D-846A-4BCF-BC15-CF0BA309B06A}" destId="{1C78E909-6617-4AC1-B2D3-5C48425E1C45}" srcOrd="1" destOrd="0" presId="urn:microsoft.com/office/officeart/2018/2/layout/IconVerticalSolidList"/>
    <dgm:cxn modelId="{ACCCD044-EAE6-4B8E-9727-4C083B164BC0}" type="presParOf" srcId="{FF47312D-846A-4BCF-BC15-CF0BA309B06A}" destId="{7155734F-795F-4EF4-A528-CBB64BBC5CB8}" srcOrd="2" destOrd="0" presId="urn:microsoft.com/office/officeart/2018/2/layout/IconVerticalSolidList"/>
    <dgm:cxn modelId="{3F170D99-40C5-4771-B7A1-D43CD29D08F7}" type="presParOf" srcId="{FF47312D-846A-4BCF-BC15-CF0BA309B06A}" destId="{1E988518-C453-485E-A6C3-3ACF6F1E7BE2}" srcOrd="3" destOrd="0" presId="urn:microsoft.com/office/officeart/2018/2/layout/IconVerticalSolidList"/>
    <dgm:cxn modelId="{687DCB9B-7B87-4578-A183-B7C0F4E644CC}" type="presParOf" srcId="{FF47312D-846A-4BCF-BC15-CF0BA309B06A}" destId="{3F165BC5-3CFC-4259-9441-8BA2A937F6A2}" srcOrd="4" destOrd="0" presId="urn:microsoft.com/office/officeart/2018/2/layout/IconVerticalSolidList"/>
    <dgm:cxn modelId="{743154DD-2E3B-413B-BC99-6292DD9CEEEA}" type="presParOf" srcId="{83B58743-4C4F-441F-B207-CC99EC2F534C}" destId="{5C49B2F9-7AA4-479D-ACDE-246140E5A4CA}" srcOrd="3" destOrd="0" presId="urn:microsoft.com/office/officeart/2018/2/layout/IconVerticalSolidList"/>
    <dgm:cxn modelId="{57E58E63-4CB7-4139-BA49-A74483F8EF2B}" type="presParOf" srcId="{83B58743-4C4F-441F-B207-CC99EC2F534C}" destId="{58ABEA54-E0BD-43CF-87A0-636740CBA2B4}" srcOrd="4" destOrd="0" presId="urn:microsoft.com/office/officeart/2018/2/layout/IconVerticalSolidList"/>
    <dgm:cxn modelId="{10B80E2D-512B-4EDE-A260-B9A9D632462E}" type="presParOf" srcId="{58ABEA54-E0BD-43CF-87A0-636740CBA2B4}" destId="{A808A6AF-EB1F-47D9-B0D2-B2939447EA5E}" srcOrd="0" destOrd="0" presId="urn:microsoft.com/office/officeart/2018/2/layout/IconVerticalSolidList"/>
    <dgm:cxn modelId="{85CFC7E4-BBB6-4C7F-B5C2-35364A45D2E7}" type="presParOf" srcId="{58ABEA54-E0BD-43CF-87A0-636740CBA2B4}" destId="{9E5F3C7E-84DA-4D9C-A1CC-2FCE0913DC68}" srcOrd="1" destOrd="0" presId="urn:microsoft.com/office/officeart/2018/2/layout/IconVerticalSolidList"/>
    <dgm:cxn modelId="{1803C974-AC76-4A81-BFE1-C5EDB9EAF1B4}" type="presParOf" srcId="{58ABEA54-E0BD-43CF-87A0-636740CBA2B4}" destId="{6B22C6C2-6A8F-43AC-87FC-BCA51A78DE84}" srcOrd="2" destOrd="0" presId="urn:microsoft.com/office/officeart/2018/2/layout/IconVerticalSolidList"/>
    <dgm:cxn modelId="{4EB29C3F-81D6-4CDA-9040-D6976AAC234E}" type="presParOf" srcId="{58ABEA54-E0BD-43CF-87A0-636740CBA2B4}" destId="{5C56B3CC-3DEB-4577-B6C3-B3B279C6D038}" srcOrd="3" destOrd="0" presId="urn:microsoft.com/office/officeart/2018/2/layout/IconVerticalSolidList"/>
    <dgm:cxn modelId="{E95CD010-CB88-48DD-B3B4-A25EF5096DEB}" type="presParOf" srcId="{83B58743-4C4F-441F-B207-CC99EC2F534C}" destId="{A8FDFB96-D05B-4E9D-B1E2-7772C325D964}" srcOrd="5" destOrd="0" presId="urn:microsoft.com/office/officeart/2018/2/layout/IconVerticalSolidList"/>
    <dgm:cxn modelId="{96445908-E0CF-4D11-99A5-F1C3294DC74A}" type="presParOf" srcId="{83B58743-4C4F-441F-B207-CC99EC2F534C}" destId="{E6F6E9EB-DEAE-4A31-94C0-954CE595546B}" srcOrd="6" destOrd="0" presId="urn:microsoft.com/office/officeart/2018/2/layout/IconVerticalSolidList"/>
    <dgm:cxn modelId="{AA1210A4-9743-427D-9634-74129C3E1624}" type="presParOf" srcId="{E6F6E9EB-DEAE-4A31-94C0-954CE595546B}" destId="{A67547A9-65CC-4EF8-BF86-73C71100831B}" srcOrd="0" destOrd="0" presId="urn:microsoft.com/office/officeart/2018/2/layout/IconVerticalSolidList"/>
    <dgm:cxn modelId="{AA9E22D4-EE48-4B7E-9AAA-FAAD5D573EA2}" type="presParOf" srcId="{E6F6E9EB-DEAE-4A31-94C0-954CE595546B}" destId="{55F95D67-DD16-4120-9C29-485FF5F74345}" srcOrd="1" destOrd="0" presId="urn:microsoft.com/office/officeart/2018/2/layout/IconVerticalSolidList"/>
    <dgm:cxn modelId="{36EDD149-8A31-4779-80D3-C6CE54621F04}" type="presParOf" srcId="{E6F6E9EB-DEAE-4A31-94C0-954CE595546B}" destId="{281CCDA4-1E43-4665-8E12-CDA896604739}" srcOrd="2" destOrd="0" presId="urn:microsoft.com/office/officeart/2018/2/layout/IconVerticalSolidList"/>
    <dgm:cxn modelId="{72B89555-21A6-4749-99E9-D50CFF3B200E}" type="presParOf" srcId="{E6F6E9EB-DEAE-4A31-94C0-954CE595546B}" destId="{4B3783F3-F8A8-462F-921C-B1DC4C4ECF8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660CD1-2E42-4505-BA58-EFBA0D36CBD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C283F4B-0E40-4BE6-BBB2-E79F82A4C200}">
      <dgm:prSet/>
      <dgm:spPr/>
      <dgm:t>
        <a:bodyPr/>
        <a:lstStyle/>
        <a:p>
          <a:r>
            <a:rPr lang="en-US" b="0" i="0" dirty="0"/>
            <a:t>DUMMIED, any variable that had &gt;1 categories was dummied </a:t>
          </a:r>
          <a:endParaRPr lang="en-US" dirty="0"/>
        </a:p>
      </dgm:t>
    </dgm:pt>
    <dgm:pt modelId="{AB3D0078-0FB2-4AD6-881F-B9DB0A5C2E7D}" type="parTrans" cxnId="{EC921202-72F0-4C1A-9B4A-62B90C1C6EC4}">
      <dgm:prSet/>
      <dgm:spPr/>
      <dgm:t>
        <a:bodyPr/>
        <a:lstStyle/>
        <a:p>
          <a:endParaRPr lang="en-US"/>
        </a:p>
      </dgm:t>
    </dgm:pt>
    <dgm:pt modelId="{EE465988-9E4B-44AD-878E-FF9763038B66}" type="sibTrans" cxnId="{EC921202-72F0-4C1A-9B4A-62B90C1C6EC4}">
      <dgm:prSet/>
      <dgm:spPr/>
      <dgm:t>
        <a:bodyPr/>
        <a:lstStyle/>
        <a:p>
          <a:endParaRPr lang="en-US"/>
        </a:p>
      </dgm:t>
    </dgm:pt>
    <dgm:pt modelId="{2CC4C815-0EFA-447E-AABF-9FADF9E95C50}">
      <dgm:prSet/>
      <dgm:spPr/>
      <dgm:t>
        <a:bodyPr/>
        <a:lstStyle/>
        <a:p>
          <a:r>
            <a:rPr lang="en-US" b="0" i="0"/>
            <a:t>Grouped variables</a:t>
          </a:r>
          <a:endParaRPr lang="en-US"/>
        </a:p>
      </dgm:t>
    </dgm:pt>
    <dgm:pt modelId="{A440629B-A30F-47E8-A1EF-C50FCDDBA967}" type="parTrans" cxnId="{7AE0956F-17FA-4E6F-8264-F563165C9468}">
      <dgm:prSet/>
      <dgm:spPr/>
      <dgm:t>
        <a:bodyPr/>
        <a:lstStyle/>
        <a:p>
          <a:endParaRPr lang="en-US"/>
        </a:p>
      </dgm:t>
    </dgm:pt>
    <dgm:pt modelId="{1748AE29-64A8-4CA4-A070-832C3D34FB11}" type="sibTrans" cxnId="{7AE0956F-17FA-4E6F-8264-F563165C9468}">
      <dgm:prSet/>
      <dgm:spPr/>
      <dgm:t>
        <a:bodyPr/>
        <a:lstStyle/>
        <a:p>
          <a:endParaRPr lang="en-US"/>
        </a:p>
      </dgm:t>
    </dgm:pt>
    <dgm:pt modelId="{B6D71D71-F8F7-45C0-9F55-2C4441FE5C1F}">
      <dgm:prSet/>
      <dgm:spPr/>
      <dgm:t>
        <a:bodyPr/>
        <a:lstStyle/>
        <a:p>
          <a:r>
            <a:rPr lang="en-US" b="0" i="0"/>
            <a:t>Country and State</a:t>
          </a:r>
          <a:endParaRPr lang="en-US"/>
        </a:p>
      </dgm:t>
    </dgm:pt>
    <dgm:pt modelId="{8DF4AD54-27B3-4975-8364-4BF738F3BCFA}" type="parTrans" cxnId="{8797B639-7D3E-4B44-86D2-2AC31F968134}">
      <dgm:prSet/>
      <dgm:spPr/>
      <dgm:t>
        <a:bodyPr/>
        <a:lstStyle/>
        <a:p>
          <a:endParaRPr lang="en-US"/>
        </a:p>
      </dgm:t>
    </dgm:pt>
    <dgm:pt modelId="{D60195E2-9453-4996-A8BF-DCBEE31D0847}" type="sibTrans" cxnId="{8797B639-7D3E-4B44-86D2-2AC31F968134}">
      <dgm:prSet/>
      <dgm:spPr/>
      <dgm:t>
        <a:bodyPr/>
        <a:lstStyle/>
        <a:p>
          <a:endParaRPr lang="en-US"/>
        </a:p>
      </dgm:t>
    </dgm:pt>
    <dgm:pt modelId="{051BADEA-3344-4E46-B0D0-0454F44BDE4E}" type="pres">
      <dgm:prSet presAssocID="{D8660CD1-2E42-4505-BA58-EFBA0D36CBDD}" presName="hierChild1" presStyleCnt="0">
        <dgm:presLayoutVars>
          <dgm:chPref val="1"/>
          <dgm:dir/>
          <dgm:animOne val="branch"/>
          <dgm:animLvl val="lvl"/>
          <dgm:resizeHandles/>
        </dgm:presLayoutVars>
      </dgm:prSet>
      <dgm:spPr/>
    </dgm:pt>
    <dgm:pt modelId="{38B133FE-8069-4F01-ABD2-5458A83359F2}" type="pres">
      <dgm:prSet presAssocID="{7C283F4B-0E40-4BE6-BBB2-E79F82A4C200}" presName="hierRoot1" presStyleCnt="0"/>
      <dgm:spPr/>
    </dgm:pt>
    <dgm:pt modelId="{06E05F0F-F81C-4DA0-B321-5A5EDDE1C9C6}" type="pres">
      <dgm:prSet presAssocID="{7C283F4B-0E40-4BE6-BBB2-E79F82A4C200}" presName="composite" presStyleCnt="0"/>
      <dgm:spPr/>
    </dgm:pt>
    <dgm:pt modelId="{8863E704-AA2C-4FE1-8490-323528F4BBD9}" type="pres">
      <dgm:prSet presAssocID="{7C283F4B-0E40-4BE6-BBB2-E79F82A4C200}" presName="background" presStyleLbl="node0" presStyleIdx="0" presStyleCnt="2"/>
      <dgm:spPr/>
    </dgm:pt>
    <dgm:pt modelId="{7380D990-A9A7-4D18-8F8F-6A4AAC59C8B4}" type="pres">
      <dgm:prSet presAssocID="{7C283F4B-0E40-4BE6-BBB2-E79F82A4C200}" presName="text" presStyleLbl="fgAcc0" presStyleIdx="0" presStyleCnt="2">
        <dgm:presLayoutVars>
          <dgm:chPref val="3"/>
        </dgm:presLayoutVars>
      </dgm:prSet>
      <dgm:spPr/>
    </dgm:pt>
    <dgm:pt modelId="{09287676-8B4B-44E7-AEB0-6C9F8AA0D626}" type="pres">
      <dgm:prSet presAssocID="{7C283F4B-0E40-4BE6-BBB2-E79F82A4C200}" presName="hierChild2" presStyleCnt="0"/>
      <dgm:spPr/>
    </dgm:pt>
    <dgm:pt modelId="{3A04A127-43A6-41AE-A66A-3BB20BE35707}" type="pres">
      <dgm:prSet presAssocID="{2CC4C815-0EFA-447E-AABF-9FADF9E95C50}" presName="hierRoot1" presStyleCnt="0"/>
      <dgm:spPr/>
    </dgm:pt>
    <dgm:pt modelId="{9C156490-7456-4D1F-A001-89068E06F2D8}" type="pres">
      <dgm:prSet presAssocID="{2CC4C815-0EFA-447E-AABF-9FADF9E95C50}" presName="composite" presStyleCnt="0"/>
      <dgm:spPr/>
    </dgm:pt>
    <dgm:pt modelId="{1CEA830F-3CEE-4F40-91CC-06FA093D6606}" type="pres">
      <dgm:prSet presAssocID="{2CC4C815-0EFA-447E-AABF-9FADF9E95C50}" presName="background" presStyleLbl="node0" presStyleIdx="1" presStyleCnt="2"/>
      <dgm:spPr/>
    </dgm:pt>
    <dgm:pt modelId="{230D850D-601F-4F6E-BC39-56D115EE29CF}" type="pres">
      <dgm:prSet presAssocID="{2CC4C815-0EFA-447E-AABF-9FADF9E95C50}" presName="text" presStyleLbl="fgAcc0" presStyleIdx="1" presStyleCnt="2">
        <dgm:presLayoutVars>
          <dgm:chPref val="3"/>
        </dgm:presLayoutVars>
      </dgm:prSet>
      <dgm:spPr/>
    </dgm:pt>
    <dgm:pt modelId="{3C89B323-86F5-4249-BBA2-66F45590AE70}" type="pres">
      <dgm:prSet presAssocID="{2CC4C815-0EFA-447E-AABF-9FADF9E95C50}" presName="hierChild2" presStyleCnt="0"/>
      <dgm:spPr/>
    </dgm:pt>
    <dgm:pt modelId="{E6DDC961-9790-491F-927E-EE3E15D92742}" type="pres">
      <dgm:prSet presAssocID="{8DF4AD54-27B3-4975-8364-4BF738F3BCFA}" presName="Name10" presStyleLbl="parChTrans1D2" presStyleIdx="0" presStyleCnt="1"/>
      <dgm:spPr/>
    </dgm:pt>
    <dgm:pt modelId="{6D6EE790-CD17-48C3-9538-27ECC313E734}" type="pres">
      <dgm:prSet presAssocID="{B6D71D71-F8F7-45C0-9F55-2C4441FE5C1F}" presName="hierRoot2" presStyleCnt="0"/>
      <dgm:spPr/>
    </dgm:pt>
    <dgm:pt modelId="{2C2B6B73-9288-4A6D-9916-BF71A2E856A1}" type="pres">
      <dgm:prSet presAssocID="{B6D71D71-F8F7-45C0-9F55-2C4441FE5C1F}" presName="composite2" presStyleCnt="0"/>
      <dgm:spPr/>
    </dgm:pt>
    <dgm:pt modelId="{215CC082-F104-4A9E-9F7B-2AE79F0B451A}" type="pres">
      <dgm:prSet presAssocID="{B6D71D71-F8F7-45C0-9F55-2C4441FE5C1F}" presName="background2" presStyleLbl="node2" presStyleIdx="0" presStyleCnt="1"/>
      <dgm:spPr/>
    </dgm:pt>
    <dgm:pt modelId="{CD151835-AB4A-4699-9500-2DA741DFAC59}" type="pres">
      <dgm:prSet presAssocID="{B6D71D71-F8F7-45C0-9F55-2C4441FE5C1F}" presName="text2" presStyleLbl="fgAcc2" presStyleIdx="0" presStyleCnt="1">
        <dgm:presLayoutVars>
          <dgm:chPref val="3"/>
        </dgm:presLayoutVars>
      </dgm:prSet>
      <dgm:spPr/>
    </dgm:pt>
    <dgm:pt modelId="{80C346CB-A329-4533-96B3-EEC18D4B6596}" type="pres">
      <dgm:prSet presAssocID="{B6D71D71-F8F7-45C0-9F55-2C4441FE5C1F}" presName="hierChild3" presStyleCnt="0"/>
      <dgm:spPr/>
    </dgm:pt>
  </dgm:ptLst>
  <dgm:cxnLst>
    <dgm:cxn modelId="{EC921202-72F0-4C1A-9B4A-62B90C1C6EC4}" srcId="{D8660CD1-2E42-4505-BA58-EFBA0D36CBDD}" destId="{7C283F4B-0E40-4BE6-BBB2-E79F82A4C200}" srcOrd="0" destOrd="0" parTransId="{AB3D0078-0FB2-4AD6-881F-B9DB0A5C2E7D}" sibTransId="{EE465988-9E4B-44AD-878E-FF9763038B66}"/>
    <dgm:cxn modelId="{EB22D128-6704-44A4-9D6A-52556AB01D61}" type="presOf" srcId="{8DF4AD54-27B3-4975-8364-4BF738F3BCFA}" destId="{E6DDC961-9790-491F-927E-EE3E15D92742}" srcOrd="0" destOrd="0" presId="urn:microsoft.com/office/officeart/2005/8/layout/hierarchy1"/>
    <dgm:cxn modelId="{8797B639-7D3E-4B44-86D2-2AC31F968134}" srcId="{2CC4C815-0EFA-447E-AABF-9FADF9E95C50}" destId="{B6D71D71-F8F7-45C0-9F55-2C4441FE5C1F}" srcOrd="0" destOrd="0" parTransId="{8DF4AD54-27B3-4975-8364-4BF738F3BCFA}" sibTransId="{D60195E2-9453-4996-A8BF-DCBEE31D0847}"/>
    <dgm:cxn modelId="{7AE0956F-17FA-4E6F-8264-F563165C9468}" srcId="{D8660CD1-2E42-4505-BA58-EFBA0D36CBDD}" destId="{2CC4C815-0EFA-447E-AABF-9FADF9E95C50}" srcOrd="1" destOrd="0" parTransId="{A440629B-A30F-47E8-A1EF-C50FCDDBA967}" sibTransId="{1748AE29-64A8-4CA4-A070-832C3D34FB11}"/>
    <dgm:cxn modelId="{30CEEEA9-28F5-4468-B288-4B3F22DDE64A}" type="presOf" srcId="{2CC4C815-0EFA-447E-AABF-9FADF9E95C50}" destId="{230D850D-601F-4F6E-BC39-56D115EE29CF}" srcOrd="0" destOrd="0" presId="urn:microsoft.com/office/officeart/2005/8/layout/hierarchy1"/>
    <dgm:cxn modelId="{47168CBF-DB3E-40B1-B94D-A9941AA9E789}" type="presOf" srcId="{B6D71D71-F8F7-45C0-9F55-2C4441FE5C1F}" destId="{CD151835-AB4A-4699-9500-2DA741DFAC59}" srcOrd="0" destOrd="0" presId="urn:microsoft.com/office/officeart/2005/8/layout/hierarchy1"/>
    <dgm:cxn modelId="{9B74C5C3-6D83-405D-9E1B-2A493CF15707}" type="presOf" srcId="{7C283F4B-0E40-4BE6-BBB2-E79F82A4C200}" destId="{7380D990-A9A7-4D18-8F8F-6A4AAC59C8B4}" srcOrd="0" destOrd="0" presId="urn:microsoft.com/office/officeart/2005/8/layout/hierarchy1"/>
    <dgm:cxn modelId="{2BCED8D0-6A99-4548-AE45-B4E102956438}" type="presOf" srcId="{D8660CD1-2E42-4505-BA58-EFBA0D36CBDD}" destId="{051BADEA-3344-4E46-B0D0-0454F44BDE4E}" srcOrd="0" destOrd="0" presId="urn:microsoft.com/office/officeart/2005/8/layout/hierarchy1"/>
    <dgm:cxn modelId="{17663FE5-A507-4B4D-99B9-7456A6E44EE4}" type="presParOf" srcId="{051BADEA-3344-4E46-B0D0-0454F44BDE4E}" destId="{38B133FE-8069-4F01-ABD2-5458A83359F2}" srcOrd="0" destOrd="0" presId="urn:microsoft.com/office/officeart/2005/8/layout/hierarchy1"/>
    <dgm:cxn modelId="{66576166-CB67-4E25-899F-75A43A3D4912}" type="presParOf" srcId="{38B133FE-8069-4F01-ABD2-5458A83359F2}" destId="{06E05F0F-F81C-4DA0-B321-5A5EDDE1C9C6}" srcOrd="0" destOrd="0" presId="urn:microsoft.com/office/officeart/2005/8/layout/hierarchy1"/>
    <dgm:cxn modelId="{24DAD39B-224A-427F-A070-E9B7DC8914BB}" type="presParOf" srcId="{06E05F0F-F81C-4DA0-B321-5A5EDDE1C9C6}" destId="{8863E704-AA2C-4FE1-8490-323528F4BBD9}" srcOrd="0" destOrd="0" presId="urn:microsoft.com/office/officeart/2005/8/layout/hierarchy1"/>
    <dgm:cxn modelId="{AC173DCE-4EE7-4A75-BF0F-74EBFDF5D974}" type="presParOf" srcId="{06E05F0F-F81C-4DA0-B321-5A5EDDE1C9C6}" destId="{7380D990-A9A7-4D18-8F8F-6A4AAC59C8B4}" srcOrd="1" destOrd="0" presId="urn:microsoft.com/office/officeart/2005/8/layout/hierarchy1"/>
    <dgm:cxn modelId="{9BFEC567-DD50-494B-844F-A6809E4933B4}" type="presParOf" srcId="{38B133FE-8069-4F01-ABD2-5458A83359F2}" destId="{09287676-8B4B-44E7-AEB0-6C9F8AA0D626}" srcOrd="1" destOrd="0" presId="urn:microsoft.com/office/officeart/2005/8/layout/hierarchy1"/>
    <dgm:cxn modelId="{D8A18D35-991C-411A-B772-31EB6169332D}" type="presParOf" srcId="{051BADEA-3344-4E46-B0D0-0454F44BDE4E}" destId="{3A04A127-43A6-41AE-A66A-3BB20BE35707}" srcOrd="1" destOrd="0" presId="urn:microsoft.com/office/officeart/2005/8/layout/hierarchy1"/>
    <dgm:cxn modelId="{91B2B29A-FCE6-475D-8600-6542DF4EFE0F}" type="presParOf" srcId="{3A04A127-43A6-41AE-A66A-3BB20BE35707}" destId="{9C156490-7456-4D1F-A001-89068E06F2D8}" srcOrd="0" destOrd="0" presId="urn:microsoft.com/office/officeart/2005/8/layout/hierarchy1"/>
    <dgm:cxn modelId="{410BABEB-CCCA-4A38-916E-750F3343DCE3}" type="presParOf" srcId="{9C156490-7456-4D1F-A001-89068E06F2D8}" destId="{1CEA830F-3CEE-4F40-91CC-06FA093D6606}" srcOrd="0" destOrd="0" presId="urn:microsoft.com/office/officeart/2005/8/layout/hierarchy1"/>
    <dgm:cxn modelId="{652C8341-176C-4459-BDC6-D0571F04E289}" type="presParOf" srcId="{9C156490-7456-4D1F-A001-89068E06F2D8}" destId="{230D850D-601F-4F6E-BC39-56D115EE29CF}" srcOrd="1" destOrd="0" presId="urn:microsoft.com/office/officeart/2005/8/layout/hierarchy1"/>
    <dgm:cxn modelId="{104F1ABF-01EB-47ED-B453-2DBBB98C00D8}" type="presParOf" srcId="{3A04A127-43A6-41AE-A66A-3BB20BE35707}" destId="{3C89B323-86F5-4249-BBA2-66F45590AE70}" srcOrd="1" destOrd="0" presId="urn:microsoft.com/office/officeart/2005/8/layout/hierarchy1"/>
    <dgm:cxn modelId="{A4117CEE-A700-4F9A-9BE7-BDEF95892685}" type="presParOf" srcId="{3C89B323-86F5-4249-BBA2-66F45590AE70}" destId="{E6DDC961-9790-491F-927E-EE3E15D92742}" srcOrd="0" destOrd="0" presId="urn:microsoft.com/office/officeart/2005/8/layout/hierarchy1"/>
    <dgm:cxn modelId="{06864520-6ED5-45FE-8C14-DAC702C4FDEF}" type="presParOf" srcId="{3C89B323-86F5-4249-BBA2-66F45590AE70}" destId="{6D6EE790-CD17-48C3-9538-27ECC313E734}" srcOrd="1" destOrd="0" presId="urn:microsoft.com/office/officeart/2005/8/layout/hierarchy1"/>
    <dgm:cxn modelId="{9862F4C3-5C5F-47FE-B4D7-41D5E87A22EE}" type="presParOf" srcId="{6D6EE790-CD17-48C3-9538-27ECC313E734}" destId="{2C2B6B73-9288-4A6D-9916-BF71A2E856A1}" srcOrd="0" destOrd="0" presId="urn:microsoft.com/office/officeart/2005/8/layout/hierarchy1"/>
    <dgm:cxn modelId="{63BFC930-69B6-45AD-8FFE-5CBF22365D58}" type="presParOf" srcId="{2C2B6B73-9288-4A6D-9916-BF71A2E856A1}" destId="{215CC082-F104-4A9E-9F7B-2AE79F0B451A}" srcOrd="0" destOrd="0" presId="urn:microsoft.com/office/officeart/2005/8/layout/hierarchy1"/>
    <dgm:cxn modelId="{D7BD5A38-52C8-470F-9FF5-ECABF6210B5D}" type="presParOf" srcId="{2C2B6B73-9288-4A6D-9916-BF71A2E856A1}" destId="{CD151835-AB4A-4699-9500-2DA741DFAC59}" srcOrd="1" destOrd="0" presId="urn:microsoft.com/office/officeart/2005/8/layout/hierarchy1"/>
    <dgm:cxn modelId="{59EC741E-3E4D-4F62-B8C0-A26DAC025DBA}" type="presParOf" srcId="{6D6EE790-CD17-48C3-9538-27ECC313E734}" destId="{80C346CB-A329-4533-96B3-EEC18D4B6596}"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D8AC4-F5C6-4BF6-A63C-278326F09918}">
      <dsp:nvSpPr>
        <dsp:cNvPr id="0" name=""/>
        <dsp:cNvSpPr/>
      </dsp:nvSpPr>
      <dsp:spPr>
        <a:xfrm>
          <a:off x="0" y="834285"/>
          <a:ext cx="9823348" cy="154021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478AD-563E-4A71-A82C-80B9AD48E9A2}">
      <dsp:nvSpPr>
        <dsp:cNvPr id="0" name=""/>
        <dsp:cNvSpPr/>
      </dsp:nvSpPr>
      <dsp:spPr>
        <a:xfrm>
          <a:off x="465916" y="1180834"/>
          <a:ext cx="847120" cy="847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5F3E78-C173-45A9-B665-30ADFC476A63}">
      <dsp:nvSpPr>
        <dsp:cNvPr id="0" name=""/>
        <dsp:cNvSpPr/>
      </dsp:nvSpPr>
      <dsp:spPr>
        <a:xfrm>
          <a:off x="1778952" y="834285"/>
          <a:ext cx="8044396" cy="1540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007" tIns="163007" rIns="163007" bIns="163007" numCol="1" spcCol="1270" anchor="ctr" anchorCtr="0">
          <a:noAutofit/>
        </a:bodyPr>
        <a:lstStyle/>
        <a:p>
          <a:pPr marL="0" lvl="0" indent="0" algn="l" defTabSz="889000">
            <a:lnSpc>
              <a:spcPct val="100000"/>
            </a:lnSpc>
            <a:spcBef>
              <a:spcPct val="0"/>
            </a:spcBef>
            <a:spcAft>
              <a:spcPct val="35000"/>
            </a:spcAft>
            <a:buNone/>
          </a:pPr>
          <a:r>
            <a:rPr lang="en-US" sz="2000" kern="1200" dirty="0"/>
            <a:t>To explore factors that can predict mental illness &amp; attitudes about mental health in the workplace</a:t>
          </a:r>
        </a:p>
      </dsp:txBody>
      <dsp:txXfrm>
        <a:off x="1778952" y="834285"/>
        <a:ext cx="8044396" cy="1540218"/>
      </dsp:txXfrm>
    </dsp:sp>
    <dsp:sp modelId="{75F09FF4-7508-48CD-A325-465901E15D87}">
      <dsp:nvSpPr>
        <dsp:cNvPr id="0" name=""/>
        <dsp:cNvSpPr/>
      </dsp:nvSpPr>
      <dsp:spPr>
        <a:xfrm>
          <a:off x="0" y="2759558"/>
          <a:ext cx="9823348" cy="1540218"/>
        </a:xfrm>
        <a:prstGeom prst="roundRect">
          <a:avLst>
            <a:gd name="adj" fmla="val 10000"/>
          </a:avLst>
        </a:prstGeom>
        <a:solidFill>
          <a:schemeClr val="accent5">
            <a:hueOff val="6237238"/>
            <a:satOff val="-4013"/>
            <a:lumOff val="2744"/>
            <a:alphaOff val="0"/>
          </a:schemeClr>
        </a:solidFill>
        <a:ln>
          <a:noFill/>
        </a:ln>
        <a:effectLst/>
      </dsp:spPr>
      <dsp:style>
        <a:lnRef idx="0">
          <a:scrgbClr r="0" g="0" b="0"/>
        </a:lnRef>
        <a:fillRef idx="1">
          <a:scrgbClr r="0" g="0" b="0"/>
        </a:fillRef>
        <a:effectRef idx="0">
          <a:scrgbClr r="0" g="0" b="0"/>
        </a:effectRef>
        <a:fontRef idx="minor"/>
      </dsp:style>
    </dsp:sp>
    <dsp:sp modelId="{74EB59D2-A428-454D-8DA6-1F71ED432764}">
      <dsp:nvSpPr>
        <dsp:cNvPr id="0" name=""/>
        <dsp:cNvSpPr/>
      </dsp:nvSpPr>
      <dsp:spPr>
        <a:xfrm>
          <a:off x="465916" y="3106108"/>
          <a:ext cx="847120" cy="847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911CFD-96A4-4A4C-88E4-020C6BF3E96C}">
      <dsp:nvSpPr>
        <dsp:cNvPr id="0" name=""/>
        <dsp:cNvSpPr/>
      </dsp:nvSpPr>
      <dsp:spPr>
        <a:xfrm>
          <a:off x="1778952" y="2759558"/>
          <a:ext cx="8044396" cy="1540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007" tIns="163007" rIns="163007" bIns="163007" numCol="1" spcCol="1270" anchor="ctr" anchorCtr="0">
          <a:noAutofit/>
        </a:bodyPr>
        <a:lstStyle/>
        <a:p>
          <a:pPr marL="0" lvl="0" indent="0" algn="l" defTabSz="889000">
            <a:lnSpc>
              <a:spcPct val="100000"/>
            </a:lnSpc>
            <a:spcBef>
              <a:spcPct val="0"/>
            </a:spcBef>
            <a:spcAft>
              <a:spcPct val="35000"/>
            </a:spcAft>
            <a:buNone/>
          </a:pPr>
          <a:r>
            <a:rPr lang="en-US" sz="2000" kern="1200" dirty="0"/>
            <a:t>To help employers know how to offer their employees a set of health care tools to deal with challenges such as mental health illness</a:t>
          </a:r>
        </a:p>
      </dsp:txBody>
      <dsp:txXfrm>
        <a:off x="1778952" y="2759558"/>
        <a:ext cx="8044396" cy="1540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2BA64-A760-4A21-85BD-28CAB6DF38B7}">
      <dsp:nvSpPr>
        <dsp:cNvPr id="0" name=""/>
        <dsp:cNvSpPr/>
      </dsp:nvSpPr>
      <dsp:spPr>
        <a:xfrm>
          <a:off x="-195982" y="0"/>
          <a:ext cx="4396339" cy="8580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9E557-8B32-4AEA-B945-4593278291B9}">
      <dsp:nvSpPr>
        <dsp:cNvPr id="0" name=""/>
        <dsp:cNvSpPr/>
      </dsp:nvSpPr>
      <dsp:spPr>
        <a:xfrm>
          <a:off x="63574" y="200738"/>
          <a:ext cx="471920" cy="4719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A2F68F-88FC-424C-9055-F7F4F0DBBA4C}">
      <dsp:nvSpPr>
        <dsp:cNvPr id="0" name=""/>
        <dsp:cNvSpPr/>
      </dsp:nvSpPr>
      <dsp:spPr>
        <a:xfrm>
          <a:off x="795051" y="7679"/>
          <a:ext cx="3403366" cy="858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09" tIns="90809" rIns="90809" bIns="90809" numCol="1" spcCol="1270" anchor="ctr" anchorCtr="0">
          <a:noAutofit/>
        </a:bodyPr>
        <a:lstStyle/>
        <a:p>
          <a:pPr marL="0" lvl="0" indent="0" algn="l"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Tech industry, 1260 rows</a:t>
          </a:r>
        </a:p>
      </dsp:txBody>
      <dsp:txXfrm>
        <a:off x="795051" y="7679"/>
        <a:ext cx="3403366" cy="858037"/>
      </dsp:txXfrm>
    </dsp:sp>
    <dsp:sp modelId="{6167685C-137A-4C74-BAED-2C501A182A5F}">
      <dsp:nvSpPr>
        <dsp:cNvPr id="0" name=""/>
        <dsp:cNvSpPr/>
      </dsp:nvSpPr>
      <dsp:spPr>
        <a:xfrm>
          <a:off x="-195982" y="1080227"/>
          <a:ext cx="4396339" cy="8580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78E909-6617-4AC1-B2D3-5C48425E1C45}">
      <dsp:nvSpPr>
        <dsp:cNvPr id="0" name=""/>
        <dsp:cNvSpPr/>
      </dsp:nvSpPr>
      <dsp:spPr>
        <a:xfrm>
          <a:off x="63574" y="1273285"/>
          <a:ext cx="471920" cy="4719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988518-C453-485E-A6C3-3ACF6F1E7BE2}">
      <dsp:nvSpPr>
        <dsp:cNvPr id="0" name=""/>
        <dsp:cNvSpPr/>
      </dsp:nvSpPr>
      <dsp:spPr>
        <a:xfrm>
          <a:off x="634112" y="1080227"/>
          <a:ext cx="1978352" cy="858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09" tIns="90809" rIns="90809" bIns="90809" numCol="1" spcCol="1270" anchor="ctr" anchorCtr="0">
          <a:noAutofit/>
        </a:bodyPr>
        <a:lstStyle/>
        <a:p>
          <a:pPr marL="0" lvl="0" indent="0" algn="l"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27 questions</a:t>
          </a:r>
        </a:p>
      </dsp:txBody>
      <dsp:txXfrm>
        <a:off x="634112" y="1080227"/>
        <a:ext cx="1978352" cy="858037"/>
      </dsp:txXfrm>
    </dsp:sp>
    <dsp:sp modelId="{3F165BC5-3CFC-4259-9441-8BA2A937F6A2}">
      <dsp:nvSpPr>
        <dsp:cNvPr id="0" name=""/>
        <dsp:cNvSpPr/>
      </dsp:nvSpPr>
      <dsp:spPr>
        <a:xfrm>
          <a:off x="2050437" y="1071852"/>
          <a:ext cx="2212819" cy="858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09" tIns="90809" rIns="90809" bIns="90809" numCol="1" spcCol="1270" anchor="ctr" anchorCtr="0">
          <a:noAutofit/>
        </a:bodyPr>
        <a:lstStyle/>
        <a:p>
          <a:pPr marL="0" lvl="0" indent="0" algn="l" defTabSz="533400">
            <a:lnSpc>
              <a:spcPct val="100000"/>
            </a:lnSpc>
            <a:spcBef>
              <a:spcPct val="0"/>
            </a:spcBef>
            <a:spcAft>
              <a:spcPct val="35000"/>
            </a:spcAft>
            <a:buNone/>
          </a:pPr>
          <a:r>
            <a:rPr lang="en-US" sz="1200" b="1" kern="1200" dirty="0">
              <a:effectLst>
                <a:outerShdw blurRad="38100" dist="38100" dir="2700000" algn="tl">
                  <a:srgbClr val="000000">
                    <a:alpha val="43137"/>
                  </a:srgbClr>
                </a:outerShdw>
              </a:effectLst>
            </a:rPr>
            <a:t>Target: Sought Treatment?</a:t>
          </a:r>
        </a:p>
        <a:p>
          <a:pPr marL="0" lvl="0" indent="0" algn="l" defTabSz="533400">
            <a:lnSpc>
              <a:spcPct val="100000"/>
            </a:lnSpc>
            <a:spcBef>
              <a:spcPct val="0"/>
            </a:spcBef>
            <a:spcAft>
              <a:spcPct val="35000"/>
            </a:spcAft>
            <a:buNone/>
          </a:pPr>
          <a:r>
            <a:rPr lang="en-US" sz="1200" b="1" kern="1200" dirty="0">
              <a:effectLst>
                <a:outerShdw blurRad="38100" dist="38100" dir="2700000" algn="tl">
                  <a:srgbClr val="000000">
                    <a:alpha val="43137"/>
                  </a:srgbClr>
                </a:outerShdw>
              </a:effectLst>
            </a:rPr>
            <a:t>26 independent variables </a:t>
          </a:r>
        </a:p>
      </dsp:txBody>
      <dsp:txXfrm>
        <a:off x="2050437" y="1071852"/>
        <a:ext cx="2212819" cy="858037"/>
      </dsp:txXfrm>
    </dsp:sp>
    <dsp:sp modelId="{A808A6AF-EB1F-47D9-B0D2-B2939447EA5E}">
      <dsp:nvSpPr>
        <dsp:cNvPr id="0" name=""/>
        <dsp:cNvSpPr/>
      </dsp:nvSpPr>
      <dsp:spPr>
        <a:xfrm>
          <a:off x="-195982" y="2152774"/>
          <a:ext cx="4396339" cy="8580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5F3C7E-84DA-4D9C-A1CC-2FCE0913DC68}">
      <dsp:nvSpPr>
        <dsp:cNvPr id="0" name=""/>
        <dsp:cNvSpPr/>
      </dsp:nvSpPr>
      <dsp:spPr>
        <a:xfrm>
          <a:off x="63574" y="2345832"/>
          <a:ext cx="471920" cy="4719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56B3CC-3DEB-4577-B6C3-B3B279C6D038}">
      <dsp:nvSpPr>
        <dsp:cNvPr id="0" name=""/>
        <dsp:cNvSpPr/>
      </dsp:nvSpPr>
      <dsp:spPr>
        <a:xfrm>
          <a:off x="795051" y="2152774"/>
          <a:ext cx="3403366" cy="858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09" tIns="90809" rIns="90809" bIns="90809" numCol="1" spcCol="1270" anchor="ctr" anchorCtr="0">
          <a:noAutofit/>
        </a:bodyPr>
        <a:lstStyle/>
        <a:p>
          <a:pPr marL="0" lvl="0" indent="0" algn="l"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Data cleaning &amp; wrangling using python</a:t>
          </a:r>
        </a:p>
      </dsp:txBody>
      <dsp:txXfrm>
        <a:off x="795051" y="2152774"/>
        <a:ext cx="3403366" cy="858037"/>
      </dsp:txXfrm>
    </dsp:sp>
    <dsp:sp modelId="{A67547A9-65CC-4EF8-BF86-73C71100831B}">
      <dsp:nvSpPr>
        <dsp:cNvPr id="0" name=""/>
        <dsp:cNvSpPr/>
      </dsp:nvSpPr>
      <dsp:spPr>
        <a:xfrm>
          <a:off x="-195982" y="3225321"/>
          <a:ext cx="4396339" cy="8580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F95D67-DD16-4120-9C29-485FF5F74345}">
      <dsp:nvSpPr>
        <dsp:cNvPr id="0" name=""/>
        <dsp:cNvSpPr/>
      </dsp:nvSpPr>
      <dsp:spPr>
        <a:xfrm>
          <a:off x="63574" y="3418379"/>
          <a:ext cx="471920" cy="4719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3783F3-F8A8-462F-921C-B1DC4C4ECF89}">
      <dsp:nvSpPr>
        <dsp:cNvPr id="0" name=""/>
        <dsp:cNvSpPr/>
      </dsp:nvSpPr>
      <dsp:spPr>
        <a:xfrm>
          <a:off x="795051" y="3225321"/>
          <a:ext cx="3403366" cy="858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09" tIns="90809" rIns="90809" bIns="90809" numCol="1" spcCol="1270" anchor="ctr" anchorCtr="0">
          <a:noAutofit/>
        </a:bodyPr>
        <a:lstStyle/>
        <a:p>
          <a:pPr marL="0" lvl="0" indent="0" algn="l" defTabSz="622300">
            <a:lnSpc>
              <a:spcPct val="100000"/>
            </a:lnSpc>
            <a:spcBef>
              <a:spcPct val="0"/>
            </a:spcBef>
            <a:spcAft>
              <a:spcPct val="35000"/>
            </a:spcAft>
            <a:buNone/>
          </a:pPr>
          <a:r>
            <a:rPr lang="en-US" sz="1400" b="1" kern="1200" dirty="0">
              <a:effectLst>
                <a:outerShdw blurRad="38100" dist="38100" dir="2700000" algn="tl">
                  <a:srgbClr val="000000">
                    <a:alpha val="43137"/>
                  </a:srgbClr>
                </a:outerShdw>
              </a:effectLst>
            </a:rPr>
            <a:t>No outliers, missing data imputed for Interferes with work, duplicates dropped</a:t>
          </a:r>
        </a:p>
      </dsp:txBody>
      <dsp:txXfrm>
        <a:off x="795051" y="3225321"/>
        <a:ext cx="3403366" cy="8580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DC961-9790-491F-927E-EE3E15D92742}">
      <dsp:nvSpPr>
        <dsp:cNvPr id="0" name=""/>
        <dsp:cNvSpPr/>
      </dsp:nvSpPr>
      <dsp:spPr>
        <a:xfrm>
          <a:off x="3198941" y="1724545"/>
          <a:ext cx="91440" cy="547838"/>
        </a:xfrm>
        <a:custGeom>
          <a:avLst/>
          <a:gdLst/>
          <a:ahLst/>
          <a:cxnLst/>
          <a:rect l="0" t="0" r="0" b="0"/>
          <a:pathLst>
            <a:path>
              <a:moveTo>
                <a:pt x="45720" y="0"/>
              </a:moveTo>
              <a:lnTo>
                <a:pt x="45720" y="54783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63E704-AA2C-4FE1-8490-323528F4BBD9}">
      <dsp:nvSpPr>
        <dsp:cNvPr id="0" name=""/>
        <dsp:cNvSpPr/>
      </dsp:nvSpPr>
      <dsp:spPr>
        <a:xfrm>
          <a:off x="536" y="528405"/>
          <a:ext cx="1883685" cy="11961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80D990-A9A7-4D18-8F8F-6A4AAC59C8B4}">
      <dsp:nvSpPr>
        <dsp:cNvPr id="0" name=""/>
        <dsp:cNvSpPr/>
      </dsp:nvSpPr>
      <dsp:spPr>
        <a:xfrm>
          <a:off x="209835" y="727238"/>
          <a:ext cx="1883685" cy="119614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DUMMIED, any variable that had &gt;1 categories was dummied </a:t>
          </a:r>
          <a:endParaRPr lang="en-US" sz="1500" kern="1200" dirty="0"/>
        </a:p>
      </dsp:txBody>
      <dsp:txXfrm>
        <a:off x="244869" y="762272"/>
        <a:ext cx="1813617" cy="1126072"/>
      </dsp:txXfrm>
    </dsp:sp>
    <dsp:sp modelId="{1CEA830F-3CEE-4F40-91CC-06FA093D6606}">
      <dsp:nvSpPr>
        <dsp:cNvPr id="0" name=""/>
        <dsp:cNvSpPr/>
      </dsp:nvSpPr>
      <dsp:spPr>
        <a:xfrm>
          <a:off x="2302818" y="528405"/>
          <a:ext cx="1883685" cy="11961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0D850D-601F-4F6E-BC39-56D115EE29CF}">
      <dsp:nvSpPr>
        <dsp:cNvPr id="0" name=""/>
        <dsp:cNvSpPr/>
      </dsp:nvSpPr>
      <dsp:spPr>
        <a:xfrm>
          <a:off x="2512117" y="727238"/>
          <a:ext cx="1883685" cy="119614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Grouped variables</a:t>
          </a:r>
          <a:endParaRPr lang="en-US" sz="1500" kern="1200"/>
        </a:p>
      </dsp:txBody>
      <dsp:txXfrm>
        <a:off x="2547151" y="762272"/>
        <a:ext cx="1813617" cy="1126072"/>
      </dsp:txXfrm>
    </dsp:sp>
    <dsp:sp modelId="{215CC082-F104-4A9E-9F7B-2AE79F0B451A}">
      <dsp:nvSpPr>
        <dsp:cNvPr id="0" name=""/>
        <dsp:cNvSpPr/>
      </dsp:nvSpPr>
      <dsp:spPr>
        <a:xfrm>
          <a:off x="2302818" y="2272384"/>
          <a:ext cx="1883685" cy="11961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151835-AB4A-4699-9500-2DA741DFAC59}">
      <dsp:nvSpPr>
        <dsp:cNvPr id="0" name=""/>
        <dsp:cNvSpPr/>
      </dsp:nvSpPr>
      <dsp:spPr>
        <a:xfrm>
          <a:off x="2512117" y="2471217"/>
          <a:ext cx="1883685" cy="119614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Country and State</a:t>
          </a:r>
          <a:endParaRPr lang="en-US" sz="1500" kern="1200"/>
        </a:p>
      </dsp:txBody>
      <dsp:txXfrm>
        <a:off x="2547151" y="2506251"/>
        <a:ext cx="1813617" cy="11260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5/21/2024</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5/21/2024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thank you for joining today. My name is Kristie Kooken, and I am going to present my data science project that I conducted to look at predicting mental health in the workplace</a:t>
            </a:r>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25009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ea typeface="Times New Roman" panose="02020603050405020304" pitchFamily="18" charset="0"/>
              </a:rPr>
              <a:t>Nearly 75.8 million Americans suffer from mental illness (about </a:t>
            </a:r>
            <a:r>
              <a:rPr lang="en-US" dirty="0">
                <a:effectLst/>
                <a:latin typeface="Times New Roman" panose="02020603050405020304" pitchFamily="18" charset="0"/>
                <a:ea typeface="Calibri" panose="020F0502020204030204" pitchFamily="34" charset="0"/>
              </a:rPr>
              <a:t>22.8%); this represents 1 in 5 adults</a:t>
            </a:r>
            <a:r>
              <a:rPr lang="en-US" dirty="0">
                <a:effectLst/>
                <a:latin typeface="Times New Roman" panose="02020603050405020304" pitchFamily="18" charset="0"/>
                <a:ea typeface="Times New Roman" panose="02020603050405020304" pitchFamily="18" charset="0"/>
              </a:rPr>
              <a:t> </a:t>
            </a:r>
          </a:p>
          <a:p>
            <a:endParaRPr lang="en-US" dirty="0">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In a 12-month period, an employee with mental health issues can miss 12 days of work while an employee without mental illness will be absent 2 days. </a:t>
            </a:r>
          </a:p>
          <a:p>
            <a:endParaRPr lang="en-US" dirty="0">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When looking at this finding across the United States work force, the estimated loss of productivity is $47.6 billion annually </a:t>
            </a:r>
          </a:p>
          <a:p>
            <a:endParaRPr lang="en-US"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In 2021, less than 50% of U.S. adults with mental illness received treatment and the average delay between onset of mental illness symptoms and treatment was 11 years </a:t>
            </a:r>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2</a:t>
            </a:fld>
            <a:endParaRPr lang="en-US" dirty="0"/>
          </a:p>
        </p:txBody>
      </p:sp>
    </p:spTree>
    <p:extLst>
      <p:ext uri="{BB962C8B-B14F-4D97-AF65-F5344CB8AC3E}">
        <p14:creationId xmlns:p14="http://schemas.microsoft.com/office/powerpoint/2010/main" val="1862837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cost to afford mental health treatment can be challenging. Costs for treatment have risen from 79B in 2000 to 240B in 2020, representing a 202% increase. </a:t>
            </a:r>
          </a:p>
          <a:p>
            <a:endParaRPr lang="en-US" sz="1200" dirty="0"/>
          </a:p>
          <a:p>
            <a:r>
              <a:rPr lang="en-US" sz="1200" dirty="0"/>
              <a:t>Likewise considering that employers with more than 50 employees must offer affordable health benefits -  mental health care and support is not part of this mandate.</a:t>
            </a:r>
          </a:p>
          <a:p>
            <a:endParaRPr lang="en-US" sz="1200" dirty="0"/>
          </a:p>
          <a:p>
            <a:r>
              <a:rPr lang="en-US" sz="1200" dirty="0"/>
              <a:t>For an employer, having their employees get mental health services is key to helping them to maintain treatment as well as maintain productivity. Likewise, researchers have found that people who are aware that their co-workers are using employer-provided mental health benefits may be more likely to use them too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3</a:t>
            </a:fld>
            <a:endParaRPr lang="en-US" dirty="0"/>
          </a:p>
        </p:txBody>
      </p:sp>
    </p:spTree>
    <p:extLst>
      <p:ext uri="{BB962C8B-B14F-4D97-AF65-F5344CB8AC3E}">
        <p14:creationId xmlns:p14="http://schemas.microsoft.com/office/powerpoint/2010/main" val="407073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effectLst/>
                <a:latin typeface="Times New Roman" panose="02020603050405020304" pitchFamily="18" charset="0"/>
                <a:ea typeface="Times New Roman" panose="02020603050405020304" pitchFamily="18" charset="0"/>
              </a:rPr>
              <a:t>By investigating what factors are the strongest predictors of mental health illness and certain attitudes towards mental health in the workplace, it may shed light on barriers to services for those suffering from mental health issues and help employers ensure their benefit packages are designed for both parties’ best interest.</a:t>
            </a:r>
          </a:p>
          <a:p>
            <a:endParaRPr lang="en-US" sz="1600" dirty="0"/>
          </a:p>
          <a:p>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goal of this project is to explore these factors that can predict mental illness and certain attitudes about mental health in the workplace, with the hopes of helping employers know how to offer their employees a set of health care tools to deal with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 different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challenges of mental health illness.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1EEE60E-651F-40CC-AD73-C00F10CE42B6}" type="slidenum">
              <a:rPr lang="en-US" smtClean="0"/>
              <a:t>4</a:t>
            </a:fld>
            <a:endParaRPr lang="en-US" dirty="0"/>
          </a:p>
        </p:txBody>
      </p:sp>
    </p:spTree>
    <p:extLst>
      <p:ext uri="{BB962C8B-B14F-4D97-AF65-F5344CB8AC3E}">
        <p14:creationId xmlns:p14="http://schemas.microsoft.com/office/powerpoint/2010/main" val="3913104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that supported this project was found on kaggle.com and was a survey given to Tech employees that consisted of 23 questions and 4 baseline characteristic or demographics. The dependent variable was the item: “Have you sought treatment for a mental health condition?” with a Yes/No response. All other variables were treated as independent variables. </a:t>
            </a:r>
          </a:p>
          <a:p>
            <a:r>
              <a:rPr lang="en-US" dirty="0"/>
              <a:t>The data was cleaning and all data wrangling in python using </a:t>
            </a:r>
            <a:r>
              <a:rPr lang="en-US" dirty="0" err="1"/>
              <a:t>Jupyter</a:t>
            </a:r>
            <a:r>
              <a:rPr lang="en-US" dirty="0"/>
              <a:t> Notebook. The single continuous variable, Age, was standardized in analysis as there was a skew towards the younger age groups. Missing data was imputed for the item “If you have a mental health condition, do you feel that it interferes with your work?” and data values were normalized for analysis </a:t>
            </a:r>
          </a:p>
          <a:p>
            <a:endParaRPr lang="en-US" dirty="0"/>
          </a:p>
          <a:p>
            <a:r>
              <a:rPr lang="en-US" dirty="0"/>
              <a:t>Exploratory data analysis was performed on these data to review frequencies and distributions. Two plots from EDA are shown here, these are the dependent variable treatment by how easy is it to take leave as well as interferes with your work. You can see here how responses differ pretty drastically when you have a mental health issue for interferes with work and then the larger percentage for difficulty in taking leave for those with mental health issues. </a:t>
            </a:r>
          </a:p>
        </p:txBody>
      </p:sp>
      <p:sp>
        <p:nvSpPr>
          <p:cNvPr id="4" name="Slide Number Placeholder 3"/>
          <p:cNvSpPr>
            <a:spLocks noGrp="1"/>
          </p:cNvSpPr>
          <p:nvPr>
            <p:ph type="sldNum" sz="quarter" idx="5"/>
          </p:nvPr>
        </p:nvSpPr>
        <p:spPr/>
        <p:txBody>
          <a:bodyPr/>
          <a:lstStyle/>
          <a:p>
            <a:fld id="{41EEE60E-651F-40CC-AD73-C00F10CE42B6}" type="slidenum">
              <a:rPr lang="en-US" smtClean="0"/>
              <a:t>5</a:t>
            </a:fld>
            <a:endParaRPr lang="en-US" dirty="0"/>
          </a:p>
        </p:txBody>
      </p:sp>
    </p:spTree>
    <p:extLst>
      <p:ext uri="{BB962C8B-B14F-4D97-AF65-F5344CB8AC3E}">
        <p14:creationId xmlns:p14="http://schemas.microsoft.com/office/powerpoint/2010/main" val="1458705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EE60E-651F-40CC-AD73-C00F10CE42B6}" type="slidenum">
              <a:rPr lang="en-US" smtClean="0"/>
              <a:t>6</a:t>
            </a:fld>
            <a:endParaRPr lang="en-US" dirty="0"/>
          </a:p>
        </p:txBody>
      </p:sp>
    </p:spTree>
    <p:extLst>
      <p:ext uri="{BB962C8B-B14F-4D97-AF65-F5344CB8AC3E}">
        <p14:creationId xmlns:p14="http://schemas.microsoft.com/office/powerpoint/2010/main" val="1435143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EE60E-651F-40CC-AD73-C00F10CE42B6}" type="slidenum">
              <a:rPr lang="en-US" smtClean="0"/>
              <a:t>7</a:t>
            </a:fld>
            <a:endParaRPr lang="en-US" dirty="0"/>
          </a:p>
        </p:txBody>
      </p:sp>
    </p:spTree>
    <p:extLst>
      <p:ext uri="{BB962C8B-B14F-4D97-AF65-F5344CB8AC3E}">
        <p14:creationId xmlns:p14="http://schemas.microsoft.com/office/powerpoint/2010/main" val="2167598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3491179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2872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416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4682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23256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3600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6071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4108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8932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9698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7867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969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9594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7115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35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9607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0171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659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5/21/2024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550449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1.jpeg"/><Relationship Id="rId10"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chart" Target="../charts/chart1.xml"/><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1.xml"/><Relationship Id="rId11" Type="http://schemas.openxmlformats.org/officeDocument/2006/relationships/image" Target="../media/image7.png"/><Relationship Id="rId5" Type="http://schemas.openxmlformats.org/officeDocument/2006/relationships/image" Target="../media/image1.jpeg"/><Relationship Id="rId10" Type="http://schemas.microsoft.com/office/2007/relationships/diagramDrawing" Target="../diagrams/drawing1.xml"/><Relationship Id="rId4" Type="http://schemas.openxmlformats.org/officeDocument/2006/relationships/notesSlide" Target="../notesSlides/notesSlide4.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5.xml"/><Relationship Id="rId7" Type="http://schemas.openxmlformats.org/officeDocument/2006/relationships/diagramQuickStyle" Target="../diagrams/quickStyle2.xml"/><Relationship Id="rId12"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11" Type="http://schemas.openxmlformats.org/officeDocument/2006/relationships/image" Target="../media/image25.png"/><Relationship Id="rId5" Type="http://schemas.openxmlformats.org/officeDocument/2006/relationships/diagramData" Target="../diagrams/data2.xml"/><Relationship Id="rId10" Type="http://schemas.openxmlformats.org/officeDocument/2006/relationships/image" Target="../media/image24.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4.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7.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29.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8.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5282382" y="1454964"/>
            <a:ext cx="6261917" cy="3308840"/>
          </a:xfrm>
        </p:spPr>
        <p:txBody>
          <a:bodyPr>
            <a:normAutofit/>
          </a:bodyPr>
          <a:lstStyle/>
          <a:p>
            <a:pPr>
              <a:lnSpc>
                <a:spcPct val="90000"/>
              </a:lnSpc>
            </a:pPr>
            <a:r>
              <a:rPr lang="en-US" sz="5600"/>
              <a:t>Predicting Mental Health in the workplace</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a:xfrm>
            <a:off x="5282382" y="4763803"/>
            <a:ext cx="6261917" cy="1464378"/>
          </a:xfrm>
        </p:spPr>
        <p:txBody>
          <a:bodyPr>
            <a:normAutofit/>
          </a:bodyPr>
          <a:lstStyle/>
          <a:p>
            <a:endParaRPr lang="en-US"/>
          </a:p>
          <a:p>
            <a:r>
              <a:rPr lang="en-US"/>
              <a:t>Kristie kooken</a:t>
            </a:r>
          </a:p>
        </p:txBody>
      </p:sp>
      <p:pic>
        <p:nvPicPr>
          <p:cNvPr id="16" name="Picture 15">
            <a:extLst>
              <a:ext uri="{FF2B5EF4-FFF2-40B4-BE49-F238E27FC236}">
                <a16:creationId xmlns:a16="http://schemas.microsoft.com/office/drawing/2014/main" id="{79A3DCA1-A19E-A120-50F7-42BB684B5061}"/>
              </a:ext>
            </a:extLst>
          </p:cNvPr>
          <p:cNvPicPr>
            <a:picLocks noChangeAspect="1"/>
          </p:cNvPicPr>
          <p:nvPr/>
        </p:nvPicPr>
        <p:blipFill rotWithShape="1">
          <a:blip r:embed="rId6"/>
          <a:srcRect l="33139" r="33071"/>
          <a:stretch/>
        </p:blipFill>
        <p:spPr>
          <a:xfrm>
            <a:off x="-1" y="10"/>
            <a:ext cx="4634681" cy="6857990"/>
          </a:xfrm>
          <a:prstGeom prst="rect">
            <a:avLst/>
          </a:prstGeom>
        </p:spPr>
      </p:pic>
      <p:pic>
        <p:nvPicPr>
          <p:cNvPr id="22" name="Audio 21">
            <a:hlinkClick r:id="" action="ppaction://media"/>
            <a:extLst>
              <a:ext uri="{FF2B5EF4-FFF2-40B4-BE49-F238E27FC236}">
                <a16:creationId xmlns:a16="http://schemas.microsoft.com/office/drawing/2014/main" id="{72D444BD-3052-D24F-EF28-65F0136F5B3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19359268"/>
      </p:ext>
    </p:extLst>
  </p:cSld>
  <p:clrMapOvr>
    <a:masterClrMapping/>
  </p:clrMapOvr>
  <mc:AlternateContent xmlns:mc="http://schemas.openxmlformats.org/markup-compatibility/2006">
    <mc:Choice xmlns:p14="http://schemas.microsoft.com/office/powerpoint/2010/main" Requires="p14">
      <p:transition spd="slow" p14:dur="2000" advTm="16100"/>
    </mc:Choice>
    <mc:Fallback>
      <p:transition spd="slow" advTm="16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C4A2-2128-A38C-1777-87E4C9F6346A}"/>
              </a:ext>
            </a:extLst>
          </p:cNvPr>
          <p:cNvSpPr>
            <a:spLocks noGrp="1"/>
          </p:cNvSpPr>
          <p:nvPr>
            <p:ph type="title"/>
          </p:nvPr>
        </p:nvSpPr>
        <p:spPr/>
        <p:txBody>
          <a:bodyPr/>
          <a:lstStyle/>
          <a:p>
            <a:r>
              <a:rPr lang="en-US" dirty="0"/>
              <a:t>Backup slides</a:t>
            </a:r>
          </a:p>
        </p:txBody>
      </p:sp>
    </p:spTree>
    <p:extLst>
      <p:ext uri="{BB962C8B-B14F-4D97-AF65-F5344CB8AC3E}">
        <p14:creationId xmlns:p14="http://schemas.microsoft.com/office/powerpoint/2010/main" val="367056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 name="Picture 4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2" name="Oval 4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3" name="Picture 4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4" name="Picture 4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5" name="Rectangle 4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45">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2F64E-7217-EAAA-2172-A1DAB51624FC}"/>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Variables in analysis </a:t>
            </a:r>
          </a:p>
        </p:txBody>
      </p:sp>
      <p:sp>
        <p:nvSpPr>
          <p:cNvPr id="4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8" name="Freeform: Shape 47">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Rectangle 48">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3" name="Table 2">
            <a:extLst>
              <a:ext uri="{FF2B5EF4-FFF2-40B4-BE49-F238E27FC236}">
                <a16:creationId xmlns:a16="http://schemas.microsoft.com/office/drawing/2014/main" id="{14AAA685-DC3D-8D8E-3EC6-B96A2AEE119B}"/>
              </a:ext>
            </a:extLst>
          </p:cNvPr>
          <p:cNvGraphicFramePr>
            <a:graphicFrameLocks noGrp="1"/>
          </p:cNvGraphicFramePr>
          <p:nvPr>
            <p:extLst>
              <p:ext uri="{D42A27DB-BD31-4B8C-83A1-F6EECF244321}">
                <p14:modId xmlns:p14="http://schemas.microsoft.com/office/powerpoint/2010/main" val="2599818412"/>
              </p:ext>
            </p:extLst>
          </p:nvPr>
        </p:nvGraphicFramePr>
        <p:xfrm>
          <a:off x="1070351" y="647698"/>
          <a:ext cx="5417669" cy="5562152"/>
        </p:xfrm>
        <a:graphic>
          <a:graphicData uri="http://schemas.openxmlformats.org/drawingml/2006/table">
            <a:tbl>
              <a:tblPr firstRow="1" firstCol="1" bandRow="1"/>
              <a:tblGrid>
                <a:gridCol w="1349323">
                  <a:extLst>
                    <a:ext uri="{9D8B030D-6E8A-4147-A177-3AD203B41FA5}">
                      <a16:colId xmlns:a16="http://schemas.microsoft.com/office/drawing/2014/main" val="3424534489"/>
                    </a:ext>
                  </a:extLst>
                </a:gridCol>
                <a:gridCol w="4068346">
                  <a:extLst>
                    <a:ext uri="{9D8B030D-6E8A-4147-A177-3AD203B41FA5}">
                      <a16:colId xmlns:a16="http://schemas.microsoft.com/office/drawing/2014/main" val="787193222"/>
                    </a:ext>
                  </a:extLst>
                </a:gridCol>
              </a:tblGrid>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Variable name</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Variable description </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4111357"/>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Timestamp</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Timestamp of survey </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8462463"/>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Age</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Participant age </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39226800"/>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Gender</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Participant gender</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0462045"/>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Country</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Participant country</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622566"/>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State</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If you live in the United States, which state or territory do you live in?</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9169966"/>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self_employed</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Are you self-employed?</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0882512"/>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family_history</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Do you have a family history of mental illness?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2135534"/>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treatment</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Have you sought treatment for a mental health condition?</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4139339"/>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work_interfere</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If you have a mental health condition, do you feel that it interferes with your work?</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7006955"/>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no_employees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How many employees does your company or organization have?</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8811957"/>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remote_work</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Do you work remotely (outside of an office) at least 50% of the time?</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4686611"/>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tech_company</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Is your employer primarily a tech company/organization?</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389923"/>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benefits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Does your employer provide mental health benefits?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2292909"/>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care_options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Do you know the options for mental health care your employer provides?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9867270"/>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wellness_program</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Has your employer ever discussed mental health as part of an employee wellness program?</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9736903"/>
                  </a:ext>
                </a:extLst>
              </a:tr>
              <a:tr h="304000">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seek_help</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Does your employer provide resources to learn more about mental health issues and how to seek help?</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428713"/>
                  </a:ext>
                </a:extLst>
              </a:tr>
              <a:tr h="304000">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anonymity</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Is your anonymity protected if you choose to take advantage of mental health or substance abuse treatment resources?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0923295"/>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leave</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How easy is it for you to take medical leave for a mental health condition?</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0084362"/>
                  </a:ext>
                </a:extLst>
              </a:tr>
              <a:tr h="304000">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mental_health_consequence</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Do you think that discussing a mental health issue with your employer would have negative consequences?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6053270"/>
                  </a:ext>
                </a:extLst>
              </a:tr>
              <a:tr h="304000">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phys_health_consequence</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Do you think that discussing a physical health issue with your employer would have negative consequences?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561754"/>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coworkers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Would you be willing to discuss a mental health issue with your coworkers?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8333477"/>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supervisor</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Would you be willing to discuss a mental health issue with your direct supervisor(s)?</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9600840"/>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mental_health_interview</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Would you bring up a mental health issue with a potential employer in an interview?</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9070060"/>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phys_health_interview</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Would you bring up a physical health issue with a potential employer in an interview?</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50562863"/>
                  </a:ext>
                </a:extLst>
              </a:tr>
              <a:tr h="169916">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mental_vs_physical</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Do you feel that your employer takes mental health as seriously as physical health?</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1589348"/>
                  </a:ext>
                </a:extLst>
              </a:tr>
              <a:tr h="304000">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obs_consequence</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Have you heard of or observed negative consequences for coworkers with mental health conditions in your workplace?</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6776716"/>
                  </a:ext>
                </a:extLst>
              </a:tr>
              <a:tr h="304000">
                <a:tc>
                  <a:txBody>
                    <a:bodyPr/>
                    <a:lstStyle/>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comments</a:t>
                      </a:r>
                      <a:endParaRPr lang="en-US" sz="1300" b="0" i="0" u="none" strike="noStrike">
                        <a:effectLst/>
                        <a:latin typeface="Arial" panose="020B0604020202020204" pitchFamily="34" charset="0"/>
                      </a:endParaRPr>
                    </a:p>
                    <a:p>
                      <a:pPr marL="0" marR="0" algn="l" fontAlgn="t">
                        <a:lnSpc>
                          <a:spcPct val="107000"/>
                        </a:lnSpc>
                        <a:spcBef>
                          <a:spcPts val="0"/>
                        </a:spcBef>
                        <a:spcAft>
                          <a:spcPts val="0"/>
                        </a:spcAft>
                      </a:pPr>
                      <a:r>
                        <a:rPr lang="en-US" sz="800" b="0" i="0" u="none" strike="noStrike"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1300" b="0" i="0" u="none" strike="noStrike">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Any additional notes or comments</a:t>
                      </a:r>
                      <a:endParaRPr lang="en-US" sz="1300" b="0" i="0" u="none" strike="noStrike" dirty="0">
                        <a:effectLst/>
                        <a:latin typeface="Arial" panose="020B0604020202020204" pitchFamily="34" charset="0"/>
                      </a:endParaRPr>
                    </a:p>
                  </a:txBody>
                  <a:tcPr marL="41440" marR="41440" marT="57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5955883"/>
                  </a:ext>
                </a:extLst>
              </a:tr>
            </a:tbl>
          </a:graphicData>
        </a:graphic>
      </p:graphicFrame>
    </p:spTree>
    <p:extLst>
      <p:ext uri="{BB962C8B-B14F-4D97-AF65-F5344CB8AC3E}">
        <p14:creationId xmlns:p14="http://schemas.microsoft.com/office/powerpoint/2010/main" val="160084888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646112" y="452718"/>
            <a:ext cx="5629222" cy="1400530"/>
          </a:xfrm>
        </p:spPr>
        <p:txBody>
          <a:bodyPr>
            <a:normAutofit/>
          </a:bodyPr>
          <a:lstStyle/>
          <a:p>
            <a:r>
              <a:rPr lang="en-US" dirty="0">
                <a:latin typeface="Rockwell" panose="02060603020205020403" pitchFamily="18" charset="0"/>
              </a:rPr>
              <a:t>Mental Health</a:t>
            </a:r>
          </a:p>
        </p:txBody>
      </p:sp>
      <p:sp>
        <p:nvSpPr>
          <p:cNvPr id="13" name="Freeform: Shape 12">
            <a:extLst>
              <a:ext uri="{FF2B5EF4-FFF2-40B4-BE49-F238E27FC236}">
                <a16:creationId xmlns:a16="http://schemas.microsoft.com/office/drawing/2014/main" id="{BDF1A5A8-1F9D-41FB-9968-E8E141CC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15" name="Freeform 7">
            <a:extLst>
              <a:ext uri="{FF2B5EF4-FFF2-40B4-BE49-F238E27FC236}">
                <a16:creationId xmlns:a16="http://schemas.microsoft.com/office/drawing/2014/main" id="{2FF8A507-56A2-4FE4-8B7E-C1BC9DD8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Graphic 3" descr="Group outline">
            <a:extLst>
              <a:ext uri="{FF2B5EF4-FFF2-40B4-BE49-F238E27FC236}">
                <a16:creationId xmlns:a16="http://schemas.microsoft.com/office/drawing/2014/main" id="{30928A87-0056-6061-1A7C-DA918856A5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9138" y="1789088"/>
            <a:ext cx="3242202" cy="3426650"/>
          </a:xfrm>
          <a:prstGeom prst="rect">
            <a:avLst/>
          </a:prstGeom>
          <a:effectLst/>
        </p:spPr>
      </p:pic>
      <p:sp>
        <p:nvSpPr>
          <p:cNvPr id="17" name="Rectangle 16">
            <a:extLst>
              <a:ext uri="{FF2B5EF4-FFF2-40B4-BE49-F238E27FC236}">
                <a16:creationId xmlns:a16="http://schemas.microsoft.com/office/drawing/2014/main" id="{FCC54B50-93BD-4243-9020-11486472E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59459465-9E9D-026B-8A5A-96D55E40BF19}"/>
              </a:ext>
            </a:extLst>
          </p:cNvPr>
          <p:cNvSpPr>
            <a:spLocks noGrp="1"/>
          </p:cNvSpPr>
          <p:nvPr>
            <p:ph idx="1"/>
          </p:nvPr>
        </p:nvSpPr>
        <p:spPr>
          <a:xfrm>
            <a:off x="646112" y="1459684"/>
            <a:ext cx="5628635" cy="4788716"/>
          </a:xfrm>
        </p:spPr>
        <p:txBody>
          <a:bodyPr>
            <a:normAutofit/>
          </a:bodyPr>
          <a:lstStyle/>
          <a:p>
            <a:r>
              <a:rPr lang="en-US" dirty="0"/>
              <a:t> </a:t>
            </a:r>
            <a:r>
              <a:rPr lang="en-US" sz="2400" dirty="0"/>
              <a:t>1 out of 5 adults suffer from mental health illness (75.6M people) </a:t>
            </a:r>
          </a:p>
          <a:p>
            <a:pPr lvl="1"/>
            <a:r>
              <a:rPr lang="en-US" sz="2400" dirty="0"/>
              <a:t>Absent days:12 days versus 2 days</a:t>
            </a:r>
          </a:p>
          <a:p>
            <a:pPr lvl="1"/>
            <a:r>
              <a:rPr lang="en-US" sz="2400" dirty="0"/>
              <a:t>47.6B USD </a:t>
            </a:r>
            <a:r>
              <a:rPr lang="en-US" sz="2400" b="1" dirty="0"/>
              <a:t>LOSS</a:t>
            </a:r>
            <a:r>
              <a:rPr lang="en-US" sz="2400" dirty="0"/>
              <a:t> annually</a:t>
            </a:r>
          </a:p>
          <a:p>
            <a:r>
              <a:rPr lang="en-US" sz="2400" dirty="0"/>
              <a:t>In 2021</a:t>
            </a:r>
          </a:p>
          <a:p>
            <a:pPr lvl="1"/>
            <a:r>
              <a:rPr lang="en-US" sz="2400" b="1" dirty="0"/>
              <a:t>&lt; 50% </a:t>
            </a:r>
            <a:r>
              <a:rPr lang="en-US" sz="2400" dirty="0"/>
              <a:t>of those who suffer from mental illness seek treatment</a:t>
            </a:r>
          </a:p>
          <a:p>
            <a:pPr lvl="1"/>
            <a:r>
              <a:rPr lang="en-US" sz="2400" dirty="0"/>
              <a:t>Average delay of onset to treatment – </a:t>
            </a:r>
            <a:r>
              <a:rPr lang="en-US" sz="2400" b="1" dirty="0"/>
              <a:t>11 years</a:t>
            </a:r>
          </a:p>
          <a:p>
            <a:endParaRPr lang="en-US" dirty="0"/>
          </a:p>
          <a:p>
            <a:endParaRPr lang="en-US" dirty="0"/>
          </a:p>
        </p:txBody>
      </p:sp>
      <p:pic>
        <p:nvPicPr>
          <p:cNvPr id="8" name="Graphic 7" descr="Woman outline">
            <a:extLst>
              <a:ext uri="{FF2B5EF4-FFF2-40B4-BE49-F238E27FC236}">
                <a16:creationId xmlns:a16="http://schemas.microsoft.com/office/drawing/2014/main" id="{FE54EE91-312A-5512-6195-42DC417F49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16339" y="2461226"/>
            <a:ext cx="1869006" cy="2118089"/>
          </a:xfrm>
          <a:prstGeom prst="rect">
            <a:avLst/>
          </a:prstGeom>
          <a:effectLst/>
        </p:spPr>
      </p:pic>
      <p:pic>
        <p:nvPicPr>
          <p:cNvPr id="32" name="Audio 31">
            <a:hlinkClick r:id="" action="ppaction://media"/>
            <a:extLst>
              <a:ext uri="{FF2B5EF4-FFF2-40B4-BE49-F238E27FC236}">
                <a16:creationId xmlns:a16="http://schemas.microsoft.com/office/drawing/2014/main" id="{B1356819-A34D-01CB-3FFF-F2167689269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8085968"/>
      </p:ext>
    </p:extLst>
  </p:cSld>
  <p:clrMapOvr>
    <a:masterClrMapping/>
  </p:clrMapOvr>
  <mc:AlternateContent xmlns:mc="http://schemas.openxmlformats.org/markup-compatibility/2006">
    <mc:Choice xmlns:p14="http://schemas.microsoft.com/office/powerpoint/2010/main" Requires="p14">
      <p:transition spd="slow" p14:dur="2000" advTm="54953"/>
    </mc:Choice>
    <mc:Fallback>
      <p:transition spd="slow" advTm="5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648930" y="629266"/>
            <a:ext cx="9252154" cy="1223983"/>
          </a:xfrm>
        </p:spPr>
        <p:txBody>
          <a:bodyPr vert="horz" lIns="91440" tIns="45720" rIns="91440" bIns="45720" rtlCol="0">
            <a:normAutofit/>
          </a:bodyPr>
          <a:lstStyle/>
          <a:p>
            <a:r>
              <a:rPr lang="en-US" b="0" i="0" kern="1200" dirty="0">
                <a:latin typeface="+mj-lt"/>
                <a:ea typeface="+mj-ea"/>
                <a:cs typeface="+mj-cs"/>
              </a:rPr>
              <a:t>Background</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03311" y="2052214"/>
            <a:ext cx="5965394" cy="4196185"/>
          </a:xfrm>
        </p:spPr>
        <p:txBody>
          <a:bodyPr vert="horz" lIns="91440" tIns="45720" rIns="91440" bIns="45720" rtlCol="0">
            <a:normAutofit/>
          </a:bodyPr>
          <a:lstStyle/>
          <a:p>
            <a:pPr marL="0" indent="0">
              <a:buNone/>
            </a:pPr>
            <a:r>
              <a:rPr lang="en-US" sz="2400" b="1" cap="all" dirty="0"/>
              <a:t>mental health treatment is costly</a:t>
            </a:r>
          </a:p>
          <a:p>
            <a:r>
              <a:rPr lang="en-US" sz="2400" dirty="0"/>
              <a:t>202% Increase in a 20-year period </a:t>
            </a:r>
          </a:p>
          <a:p>
            <a:r>
              <a:rPr lang="en-US" sz="2400" dirty="0"/>
              <a:t>Affording costs of care is challenging</a:t>
            </a:r>
          </a:p>
          <a:p>
            <a:r>
              <a:rPr lang="en-US" sz="2400" dirty="0"/>
              <a:t>Medical coverage mandated</a:t>
            </a:r>
          </a:p>
          <a:p>
            <a:pPr lvl="1"/>
            <a:r>
              <a:rPr lang="en-US" sz="2400" dirty="0"/>
              <a:t>Mental health coverage is not</a:t>
            </a:r>
          </a:p>
          <a:p>
            <a:r>
              <a:rPr lang="en-US" sz="2400" dirty="0"/>
              <a:t>If other employees use employer benefits, more likely to use them as well</a:t>
            </a:r>
          </a:p>
        </p:txBody>
      </p:sp>
      <p:graphicFrame>
        <p:nvGraphicFramePr>
          <p:cNvPr id="4" name="Chart 3">
            <a:extLst>
              <a:ext uri="{FF2B5EF4-FFF2-40B4-BE49-F238E27FC236}">
                <a16:creationId xmlns:a16="http://schemas.microsoft.com/office/drawing/2014/main" id="{F41FAEC6-E23B-49A8-A465-55FB35F2C386}"/>
              </a:ext>
            </a:extLst>
          </p:cNvPr>
          <p:cNvGraphicFramePr>
            <a:graphicFrameLocks/>
          </p:cNvGraphicFramePr>
          <p:nvPr>
            <p:extLst>
              <p:ext uri="{D42A27DB-BD31-4B8C-83A1-F6EECF244321}">
                <p14:modId xmlns:p14="http://schemas.microsoft.com/office/powerpoint/2010/main" val="1568474531"/>
              </p:ext>
            </p:extLst>
          </p:nvPr>
        </p:nvGraphicFramePr>
        <p:xfrm>
          <a:off x="7534655" y="2052213"/>
          <a:ext cx="4008888" cy="4196185"/>
        </p:xfrm>
        <a:graphic>
          <a:graphicData uri="http://schemas.openxmlformats.org/drawingml/2006/chart">
            <c:chart xmlns:c="http://schemas.openxmlformats.org/drawingml/2006/chart" xmlns:r="http://schemas.openxmlformats.org/officeDocument/2006/relationships" r:id="rId6"/>
          </a:graphicData>
        </a:graphic>
      </p:graphicFrame>
      <p:pic>
        <p:nvPicPr>
          <p:cNvPr id="48" name="Audio 47">
            <a:hlinkClick r:id="" action="ppaction://media"/>
            <a:extLst>
              <a:ext uri="{FF2B5EF4-FFF2-40B4-BE49-F238E27FC236}">
                <a16:creationId xmlns:a16="http://schemas.microsoft.com/office/drawing/2014/main" id="{7B0DDE2D-6DA5-CA40-A1FA-DE883DFF64E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6096000" y="5281574"/>
            <a:ext cx="2057400" cy="2057400"/>
          </a:xfrm>
          <a:prstGeom prst="ellipse">
            <a:avLst/>
          </a:prstGeom>
        </p:spPr>
      </p:pic>
    </p:spTree>
    <p:extLst>
      <p:ext uri="{BB962C8B-B14F-4D97-AF65-F5344CB8AC3E}">
        <p14:creationId xmlns:p14="http://schemas.microsoft.com/office/powerpoint/2010/main" val="936454937"/>
      </p:ext>
    </p:extLst>
  </p:cSld>
  <p:clrMapOvr>
    <a:masterClrMapping/>
  </p:clrMapOvr>
  <mc:AlternateContent xmlns:mc="http://schemas.openxmlformats.org/markup-compatibility/2006">
    <mc:Choice xmlns:p14="http://schemas.microsoft.com/office/powerpoint/2010/main" Requires="p14">
      <p:transition spd="slow" p14:dur="2000" advTm="53476"/>
    </mc:Choice>
    <mc:Fallback>
      <p:transition spd="slow" advTm="53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07E38-5424-EB4C-5929-64C899D93742}"/>
              </a:ext>
            </a:extLst>
          </p:cNvPr>
          <p:cNvSpPr>
            <a:spLocks noGrp="1"/>
          </p:cNvSpPr>
          <p:nvPr>
            <p:ph type="title"/>
          </p:nvPr>
        </p:nvSpPr>
        <p:spPr>
          <a:xfrm>
            <a:off x="646111" y="452718"/>
            <a:ext cx="9404723" cy="1400530"/>
          </a:xfrm>
        </p:spPr>
        <p:txBody>
          <a:bodyPr>
            <a:normAutofit/>
          </a:bodyPr>
          <a:lstStyle/>
          <a:p>
            <a:r>
              <a:rPr lang="en-US"/>
              <a:t>Purpose</a:t>
            </a:r>
          </a:p>
        </p:txBody>
      </p:sp>
      <p:graphicFrame>
        <p:nvGraphicFramePr>
          <p:cNvPr id="5" name="Content Placeholder 2">
            <a:extLst>
              <a:ext uri="{FF2B5EF4-FFF2-40B4-BE49-F238E27FC236}">
                <a16:creationId xmlns:a16="http://schemas.microsoft.com/office/drawing/2014/main" id="{94AA9982-9A7B-62C7-F41D-0C497318EB0D}"/>
              </a:ext>
            </a:extLst>
          </p:cNvPr>
          <p:cNvGraphicFramePr>
            <a:graphicFrameLocks noGrp="1"/>
          </p:cNvGraphicFramePr>
          <p:nvPr>
            <p:ph idx="1"/>
            <p:extLst>
              <p:ext uri="{D42A27DB-BD31-4B8C-83A1-F6EECF244321}">
                <p14:modId xmlns:p14="http://schemas.microsoft.com/office/powerpoint/2010/main" val="322112373"/>
              </p:ext>
            </p:extLst>
          </p:nvPr>
        </p:nvGraphicFramePr>
        <p:xfrm>
          <a:off x="1057171" y="1152983"/>
          <a:ext cx="9823349" cy="51340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1" name="Audio 20">
            <a:hlinkClick r:id="" action="ppaction://media"/>
            <a:extLst>
              <a:ext uri="{FF2B5EF4-FFF2-40B4-BE49-F238E27FC236}">
                <a16:creationId xmlns:a16="http://schemas.microsoft.com/office/drawing/2014/main" id="{3F77BE08-D409-2CAB-2753-F2A723B80A9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751217"/>
      </p:ext>
    </p:extLst>
  </p:cSld>
  <p:clrMapOvr>
    <a:masterClrMapping/>
  </p:clrMapOvr>
  <mc:AlternateContent xmlns:mc="http://schemas.openxmlformats.org/markup-compatibility/2006">
    <mc:Choice xmlns:p14="http://schemas.microsoft.com/office/powerpoint/2010/main" Requires="p14">
      <p:transition spd="slow" p14:dur="2000" advTm="45154"/>
    </mc:Choice>
    <mc:Fallback>
      <p:transition spd="slow" advTm="45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40C8-E287-58AE-6444-351398F44272}"/>
              </a:ext>
            </a:extLst>
          </p:cNvPr>
          <p:cNvSpPr>
            <a:spLocks noGrp="1"/>
          </p:cNvSpPr>
          <p:nvPr>
            <p:ph type="title"/>
          </p:nvPr>
        </p:nvSpPr>
        <p:spPr>
          <a:xfrm>
            <a:off x="646111" y="452718"/>
            <a:ext cx="9404723" cy="1178572"/>
          </a:xfrm>
        </p:spPr>
        <p:txBody>
          <a:bodyPr/>
          <a:lstStyle/>
          <a:p>
            <a:r>
              <a:rPr lang="en-US" sz="4400" dirty="0">
                <a:solidFill>
                  <a:srgbClr val="F2F2F2"/>
                </a:solidFill>
              </a:rPr>
              <a:t>Analysis</a:t>
            </a:r>
            <a:endParaRPr lang="en-US" dirty="0"/>
          </a:p>
        </p:txBody>
      </p:sp>
      <p:sp>
        <p:nvSpPr>
          <p:cNvPr id="3" name="Text Placeholder 2">
            <a:extLst>
              <a:ext uri="{FF2B5EF4-FFF2-40B4-BE49-F238E27FC236}">
                <a16:creationId xmlns:a16="http://schemas.microsoft.com/office/drawing/2014/main" id="{26D8098B-382C-BC9F-E106-20E26EA04BB5}"/>
              </a:ext>
            </a:extLst>
          </p:cNvPr>
          <p:cNvSpPr>
            <a:spLocks noGrp="1"/>
          </p:cNvSpPr>
          <p:nvPr>
            <p:ph type="body" idx="1"/>
          </p:nvPr>
        </p:nvSpPr>
        <p:spPr>
          <a:xfrm>
            <a:off x="876541" y="1275798"/>
            <a:ext cx="4396338" cy="710984"/>
          </a:xfrm>
        </p:spPr>
        <p:txBody>
          <a:bodyPr/>
          <a:lstStyle/>
          <a:p>
            <a:r>
              <a:rPr lang="en-US" kern="1200" dirty="0">
                <a:solidFill>
                  <a:schemeClr val="tx1"/>
                </a:solidFill>
                <a:latin typeface="+mn-lt"/>
                <a:ea typeface="+mn-ea"/>
                <a:cs typeface="+mn-cs"/>
              </a:rPr>
              <a:t>Mental Health Survey, 2014</a:t>
            </a:r>
            <a:endParaRPr lang="en-US" dirty="0"/>
          </a:p>
        </p:txBody>
      </p:sp>
      <p:graphicFrame>
        <p:nvGraphicFramePr>
          <p:cNvPr id="10" name="Content Placeholder 3">
            <a:extLst>
              <a:ext uri="{FF2B5EF4-FFF2-40B4-BE49-F238E27FC236}">
                <a16:creationId xmlns:a16="http://schemas.microsoft.com/office/drawing/2014/main" id="{E048A300-A0AF-CC75-509D-AC9840D7AC7A}"/>
              </a:ext>
            </a:extLst>
          </p:cNvPr>
          <p:cNvGraphicFramePr>
            <a:graphicFrameLocks noGrp="1"/>
          </p:cNvGraphicFramePr>
          <p:nvPr>
            <p:ph sz="half" idx="2"/>
            <p:extLst>
              <p:ext uri="{D42A27DB-BD31-4B8C-83A1-F6EECF244321}">
                <p14:modId xmlns:p14="http://schemas.microsoft.com/office/powerpoint/2010/main" val="891270195"/>
              </p:ext>
            </p:extLst>
          </p:nvPr>
        </p:nvGraphicFramePr>
        <p:xfrm>
          <a:off x="1103312" y="2165299"/>
          <a:ext cx="4396339" cy="40910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 Placeholder 4">
            <a:extLst>
              <a:ext uri="{FF2B5EF4-FFF2-40B4-BE49-F238E27FC236}">
                <a16:creationId xmlns:a16="http://schemas.microsoft.com/office/drawing/2014/main" id="{3726CE43-1118-7148-2835-344630CBCB93}"/>
              </a:ext>
            </a:extLst>
          </p:cNvPr>
          <p:cNvSpPr>
            <a:spLocks noGrp="1"/>
          </p:cNvSpPr>
          <p:nvPr>
            <p:ph type="body" sz="quarter" idx="3"/>
          </p:nvPr>
        </p:nvSpPr>
        <p:spPr>
          <a:xfrm>
            <a:off x="6209040" y="1343159"/>
            <a:ext cx="4396339" cy="576262"/>
          </a:xfrm>
        </p:spPr>
        <p:txBody>
          <a:bodyPr/>
          <a:lstStyle/>
          <a:p>
            <a:r>
              <a:rPr lang="en-US" dirty="0">
                <a:solidFill>
                  <a:schemeClr val="tx1"/>
                </a:solidFill>
                <a:latin typeface="+mn-lt"/>
                <a:ea typeface="+mn-ea"/>
                <a:cs typeface="+mn-cs"/>
              </a:rPr>
              <a:t>Exploratory Data Analysis</a:t>
            </a:r>
            <a:endParaRPr lang="en-US" dirty="0"/>
          </a:p>
        </p:txBody>
      </p:sp>
      <p:pic>
        <p:nvPicPr>
          <p:cNvPr id="7" name="Picture 6" descr="A graph of different colored bars&#10;&#10;Description automatically generated">
            <a:extLst>
              <a:ext uri="{FF2B5EF4-FFF2-40B4-BE49-F238E27FC236}">
                <a16:creationId xmlns:a16="http://schemas.microsoft.com/office/drawing/2014/main" id="{372CD0A8-3D9B-FF38-1634-241806BD234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92351" y="2004655"/>
            <a:ext cx="3030822" cy="2206162"/>
          </a:xfrm>
          <a:prstGeom prst="rect">
            <a:avLst/>
          </a:prstGeom>
          <a:noFill/>
          <a:ln>
            <a:noFill/>
          </a:ln>
        </p:spPr>
      </p:pic>
      <p:pic>
        <p:nvPicPr>
          <p:cNvPr id="8" name="Picture 7" descr="A graph with blue and brown bars&#10;&#10;Description automatically generated">
            <a:extLst>
              <a:ext uri="{FF2B5EF4-FFF2-40B4-BE49-F238E27FC236}">
                <a16:creationId xmlns:a16="http://schemas.microsoft.com/office/drawing/2014/main" id="{BD57A2FA-15F0-7B19-8056-629488A9E12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692351" y="4424472"/>
            <a:ext cx="3041852" cy="2206162"/>
          </a:xfrm>
          <a:prstGeom prst="rect">
            <a:avLst/>
          </a:prstGeom>
          <a:noFill/>
          <a:ln>
            <a:noFill/>
          </a:ln>
        </p:spPr>
      </p:pic>
      <p:pic>
        <p:nvPicPr>
          <p:cNvPr id="20" name="Audio 19">
            <a:hlinkClick r:id="" action="ppaction://media"/>
            <a:extLst>
              <a:ext uri="{FF2B5EF4-FFF2-40B4-BE49-F238E27FC236}">
                <a16:creationId xmlns:a16="http://schemas.microsoft.com/office/drawing/2014/main" id="{F3702005-B12F-D7D3-20BB-7B1B4492FC8C}"/>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60101172"/>
      </p:ext>
    </p:extLst>
  </p:cSld>
  <p:clrMapOvr>
    <a:masterClrMapping/>
  </p:clrMapOvr>
  <mc:AlternateContent xmlns:mc="http://schemas.openxmlformats.org/markup-compatibility/2006">
    <mc:Choice xmlns:p14="http://schemas.microsoft.com/office/powerpoint/2010/main" Requires="p14">
      <p:transition spd="slow" p14:dur="2000" advTm="106606"/>
    </mc:Choice>
    <mc:Fallback>
      <p:transition spd="slow" advTm="106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1E8A-3D41-1FAC-A182-F11A7A6B3A5F}"/>
              </a:ext>
            </a:extLst>
          </p:cNvPr>
          <p:cNvSpPr>
            <a:spLocks noGrp="1"/>
          </p:cNvSpPr>
          <p:nvPr>
            <p:ph type="title"/>
          </p:nvPr>
        </p:nvSpPr>
        <p:spPr/>
        <p:txBody>
          <a:bodyPr anchor="ctr">
            <a:normAutofit/>
          </a:bodyPr>
          <a:lstStyle/>
          <a:p>
            <a:r>
              <a:rPr lang="en-US" dirty="0"/>
              <a:t>Deeper DIVE into analysis</a:t>
            </a:r>
          </a:p>
        </p:txBody>
      </p:sp>
      <p:graphicFrame>
        <p:nvGraphicFramePr>
          <p:cNvPr id="6" name="Content Placeholder 2">
            <a:extLst>
              <a:ext uri="{FF2B5EF4-FFF2-40B4-BE49-F238E27FC236}">
                <a16:creationId xmlns:a16="http://schemas.microsoft.com/office/drawing/2014/main" id="{6874815D-E87E-D3BC-3D54-CEF1DB6F1441}"/>
              </a:ext>
            </a:extLst>
          </p:cNvPr>
          <p:cNvGraphicFramePr>
            <a:graphicFrameLocks noGrp="1"/>
          </p:cNvGraphicFramePr>
          <p:nvPr>
            <p:ph sz="half" idx="1"/>
            <p:extLst>
              <p:ext uri="{D42A27DB-BD31-4B8C-83A1-F6EECF244321}">
                <p14:modId xmlns:p14="http://schemas.microsoft.com/office/powerpoint/2010/main" val="2151387605"/>
              </p:ext>
            </p:extLst>
          </p:nvPr>
        </p:nvGraphicFramePr>
        <p:xfrm>
          <a:off x="1103312" y="2060575"/>
          <a:ext cx="4396339" cy="41957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Content Placeholder 3">
            <a:extLst>
              <a:ext uri="{FF2B5EF4-FFF2-40B4-BE49-F238E27FC236}">
                <a16:creationId xmlns:a16="http://schemas.microsoft.com/office/drawing/2014/main" id="{F2597942-CCFB-363C-5970-5234B4DFF62A}"/>
              </a:ext>
            </a:extLst>
          </p:cNvPr>
          <p:cNvSpPr>
            <a:spLocks noGrp="1"/>
          </p:cNvSpPr>
          <p:nvPr>
            <p:ph sz="half" idx="2"/>
          </p:nvPr>
        </p:nvSpPr>
        <p:spPr>
          <a:xfrm>
            <a:off x="5654493" y="2056092"/>
            <a:ext cx="5530448" cy="4200245"/>
          </a:xfrm>
        </p:spPr>
        <p:txBody>
          <a:bodyPr>
            <a:normAutofit/>
          </a:bodyPr>
          <a:lstStyle/>
          <a:p>
            <a:r>
              <a:rPr lang="en-US" sz="2600" dirty="0"/>
              <a:t>Base model </a:t>
            </a:r>
          </a:p>
          <a:p>
            <a:pPr lvl="1"/>
            <a:r>
              <a:rPr lang="en-US" sz="2400" dirty="0"/>
              <a:t>Logistic regression</a:t>
            </a:r>
          </a:p>
          <a:p>
            <a:r>
              <a:rPr lang="en-US" sz="2600" dirty="0"/>
              <a:t>Feature reduction, chi-square</a:t>
            </a:r>
          </a:p>
          <a:p>
            <a:pPr lvl="1"/>
            <a:r>
              <a:rPr lang="en-US" sz="2400" dirty="0"/>
              <a:t>35 features remained </a:t>
            </a:r>
          </a:p>
          <a:p>
            <a:r>
              <a:rPr lang="en-US" sz="2600" dirty="0"/>
              <a:t>Reduced model</a:t>
            </a:r>
          </a:p>
          <a:p>
            <a:pPr lvl="1"/>
            <a:r>
              <a:rPr lang="en-US" sz="2400" b="1" dirty="0">
                <a:solidFill>
                  <a:schemeClr val="accent6">
                    <a:lumMod val="60000"/>
                    <a:lumOff val="40000"/>
                  </a:schemeClr>
                </a:solidFill>
              </a:rPr>
              <a:t>Logistic regression</a:t>
            </a:r>
          </a:p>
          <a:p>
            <a:pPr lvl="1"/>
            <a:r>
              <a:rPr lang="en-US" sz="2400" dirty="0"/>
              <a:t>K-nearest neighbor</a:t>
            </a:r>
          </a:p>
          <a:p>
            <a:pPr lvl="1"/>
            <a:r>
              <a:rPr lang="en-US" sz="2400" dirty="0"/>
              <a:t>Random forest classification </a:t>
            </a:r>
          </a:p>
          <a:p>
            <a:endParaRPr lang="en-US" dirty="0"/>
          </a:p>
        </p:txBody>
      </p:sp>
      <p:pic>
        <p:nvPicPr>
          <p:cNvPr id="35" name="Audio 34">
            <a:hlinkClick r:id="" action="ppaction://media"/>
            <a:extLst>
              <a:ext uri="{FF2B5EF4-FFF2-40B4-BE49-F238E27FC236}">
                <a16:creationId xmlns:a16="http://schemas.microsoft.com/office/drawing/2014/main" id="{5BF4FF21-5E21-E95B-F056-66FAA14EDFB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311083" y="5466283"/>
            <a:ext cx="2057400" cy="1391717"/>
          </a:xfrm>
          <a:prstGeom prst="ellipse">
            <a:avLst/>
          </a:prstGeom>
        </p:spPr>
      </p:pic>
    </p:spTree>
    <p:extLst>
      <p:ext uri="{BB962C8B-B14F-4D97-AF65-F5344CB8AC3E}">
        <p14:creationId xmlns:p14="http://schemas.microsoft.com/office/powerpoint/2010/main" val="4020579874"/>
      </p:ext>
    </p:extLst>
  </p:cSld>
  <p:clrMapOvr>
    <a:masterClrMapping/>
  </p:clrMapOvr>
  <mc:AlternateContent xmlns:mc="http://schemas.openxmlformats.org/markup-compatibility/2006">
    <mc:Choice xmlns:p14="http://schemas.microsoft.com/office/powerpoint/2010/main" Requires="p14">
      <p:transition spd="slow" p14:dur="2000" advTm="97816"/>
    </mc:Choice>
    <mc:Fallback>
      <p:transition spd="slow" advTm="97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DBF1-4F31-3C09-7CBE-05C4524189F5}"/>
              </a:ext>
            </a:extLst>
          </p:cNvPr>
          <p:cNvSpPr>
            <a:spLocks noGrp="1"/>
          </p:cNvSpPr>
          <p:nvPr>
            <p:ph type="title"/>
          </p:nvPr>
        </p:nvSpPr>
        <p:spPr/>
        <p:txBody>
          <a:bodyPr/>
          <a:lstStyle/>
          <a:p>
            <a:r>
              <a:rPr lang="en-US" dirty="0"/>
              <a:t>Model Results</a:t>
            </a:r>
          </a:p>
        </p:txBody>
      </p:sp>
      <p:sp>
        <p:nvSpPr>
          <p:cNvPr id="13" name="Content Placeholder 12">
            <a:extLst>
              <a:ext uri="{FF2B5EF4-FFF2-40B4-BE49-F238E27FC236}">
                <a16:creationId xmlns:a16="http://schemas.microsoft.com/office/drawing/2014/main" id="{F23CA11D-08E5-CA20-FD6F-71D95B1847B2}"/>
              </a:ext>
            </a:extLst>
          </p:cNvPr>
          <p:cNvSpPr>
            <a:spLocks noGrp="1"/>
          </p:cNvSpPr>
          <p:nvPr>
            <p:ph sz="half" idx="1"/>
          </p:nvPr>
        </p:nvSpPr>
        <p:spPr>
          <a:xfrm>
            <a:off x="1503789" y="1803259"/>
            <a:ext cx="9330021" cy="1825080"/>
          </a:xfrm>
        </p:spPr>
        <p:txBody>
          <a:bodyPr/>
          <a:lstStyle/>
          <a:p>
            <a:pPr>
              <a:lnSpc>
                <a:spcPct val="100000"/>
              </a:lnSpc>
            </a:pPr>
            <a:r>
              <a:rPr lang="en-US" dirty="0">
                <a:latin typeface="Tahoma" panose="020B0604030504040204" pitchFamily="34" charset="0"/>
                <a:ea typeface="Tahoma" panose="020B0604030504040204" pitchFamily="34" charset="0"/>
                <a:cs typeface="Tahoma" panose="020B0604030504040204" pitchFamily="34" charset="0"/>
              </a:rPr>
              <a:t>87% accuracy</a:t>
            </a:r>
          </a:p>
          <a:p>
            <a:pPr lvl="1">
              <a:lnSpc>
                <a:spcPct val="100000"/>
              </a:lnSpc>
            </a:pPr>
            <a:r>
              <a:rPr lang="en-US" dirty="0">
                <a:latin typeface="Tahoma" panose="020B0604030504040204" pitchFamily="34" charset="0"/>
                <a:ea typeface="Tahoma" panose="020B0604030504040204" pitchFamily="34" charset="0"/>
                <a:cs typeface="Tahoma" panose="020B0604030504040204" pitchFamily="34" charset="0"/>
              </a:rPr>
              <a:t>Precision and Recall were also acceptable</a:t>
            </a:r>
          </a:p>
          <a:p>
            <a:pPr lvl="2">
              <a:lnSpc>
                <a:spcPct val="100000"/>
              </a:lnSpc>
            </a:pPr>
            <a:r>
              <a:rPr lang="en-US" dirty="0">
                <a:latin typeface="Tahoma" panose="020B0604030504040204" pitchFamily="34" charset="0"/>
                <a:ea typeface="Tahoma" panose="020B0604030504040204" pitchFamily="34" charset="0"/>
                <a:cs typeface="Tahoma" panose="020B0604030504040204" pitchFamily="34" charset="0"/>
              </a:rPr>
              <a:t>Ranging 0.89 to 0.84</a:t>
            </a:r>
          </a:p>
          <a:p>
            <a:pPr lvl="1">
              <a:lnSpc>
                <a:spcPct val="100000"/>
              </a:lnSpc>
            </a:pPr>
            <a:r>
              <a:rPr lang="en-US" dirty="0">
                <a:latin typeface="Tahoma" panose="020B0604030504040204" pitchFamily="34" charset="0"/>
                <a:ea typeface="Tahoma" panose="020B0604030504040204" pitchFamily="34" charset="0"/>
                <a:cs typeface="Tahoma" panose="020B0604030504040204" pitchFamily="34" charset="0"/>
              </a:rPr>
              <a:t>Confusion Matrix</a:t>
            </a:r>
          </a:p>
        </p:txBody>
      </p:sp>
      <p:pic>
        <p:nvPicPr>
          <p:cNvPr id="3" name="Picture 2" descr="A chart of different colored squares&#10;&#10;Description automatically generated">
            <a:extLst>
              <a:ext uri="{FF2B5EF4-FFF2-40B4-BE49-F238E27FC236}">
                <a16:creationId xmlns:a16="http://schemas.microsoft.com/office/drawing/2014/main" id="{6069D535-9A9E-B5D3-DE18-F491507A18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93688" y="3429000"/>
            <a:ext cx="3353800" cy="2889435"/>
          </a:xfrm>
          <a:prstGeom prst="rect">
            <a:avLst/>
          </a:prstGeom>
          <a:noFill/>
          <a:ln>
            <a:noFill/>
          </a:ln>
        </p:spPr>
      </p:pic>
      <p:pic>
        <p:nvPicPr>
          <p:cNvPr id="4" name="Picture 3" descr="A graph with a line going up&#10;&#10;Description automatically generated">
            <a:extLst>
              <a:ext uri="{FF2B5EF4-FFF2-40B4-BE49-F238E27FC236}">
                <a16:creationId xmlns:a16="http://schemas.microsoft.com/office/drawing/2014/main" id="{21FD9068-03CA-3BA1-0AAF-F3F2B9419CC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65104" y="3203626"/>
            <a:ext cx="4238110" cy="3267888"/>
          </a:xfrm>
          <a:prstGeom prst="rect">
            <a:avLst/>
          </a:prstGeom>
          <a:noFill/>
          <a:ln>
            <a:noFill/>
          </a:ln>
        </p:spPr>
      </p:pic>
      <p:pic>
        <p:nvPicPr>
          <p:cNvPr id="14" name="Audio 13">
            <a:hlinkClick r:id="" action="ppaction://media"/>
            <a:extLst>
              <a:ext uri="{FF2B5EF4-FFF2-40B4-BE49-F238E27FC236}">
                <a16:creationId xmlns:a16="http://schemas.microsoft.com/office/drawing/2014/main" id="{EC2BC910-3291-1F7E-48C2-FDD1730A5F7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9447062"/>
      </p:ext>
    </p:extLst>
  </p:cSld>
  <p:clrMapOvr>
    <a:masterClrMapping/>
  </p:clrMapOvr>
  <mc:AlternateContent xmlns:mc="http://schemas.openxmlformats.org/markup-compatibility/2006">
    <mc:Choice xmlns:p14="http://schemas.microsoft.com/office/powerpoint/2010/main" Requires="p14">
      <p:transition spd="slow" p14:dur="2000" advTm="60058"/>
    </mc:Choice>
    <mc:Fallback>
      <p:transition spd="slow" advTm="60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648930" y="629266"/>
            <a:ext cx="9252154" cy="1223983"/>
          </a:xfrm>
        </p:spPr>
        <p:txBody>
          <a:bodyPr>
            <a:normAutofit/>
          </a:bodyPr>
          <a:lstStyle/>
          <a:p>
            <a:r>
              <a:rPr lang="en-US">
                <a:latin typeface="Rockwell" panose="02060603020205020403" pitchFamily="18" charset="0"/>
              </a:rPr>
              <a:t>Conclusion</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302004" y="1661020"/>
            <a:ext cx="8623882" cy="4781725"/>
          </a:xfrm>
        </p:spPr>
        <p:txBody>
          <a:bodyPr>
            <a:noAutofit/>
          </a:bodyPr>
          <a:lstStyle/>
          <a:p>
            <a:pPr lvl="1"/>
            <a:r>
              <a:rPr lang="en-US" sz="2400" dirty="0">
                <a:latin typeface="Tahoma" panose="020B0604030504040204" pitchFamily="34" charset="0"/>
                <a:ea typeface="Tahoma" panose="020B0604030504040204" pitchFamily="34" charset="0"/>
                <a:cs typeface="Tahoma" panose="020B0604030504040204" pitchFamily="34" charset="0"/>
              </a:rPr>
              <a:t>Overall model results within range for acceptability</a:t>
            </a:r>
          </a:p>
          <a:p>
            <a:pPr lvl="1"/>
            <a:r>
              <a:rPr lang="en-US" sz="2400" dirty="0">
                <a:latin typeface="Tahoma" panose="020B0604030504040204" pitchFamily="34" charset="0"/>
                <a:ea typeface="Tahoma" panose="020B0604030504040204" pitchFamily="34" charset="0"/>
                <a:cs typeface="Tahoma" panose="020B0604030504040204" pitchFamily="34" charset="0"/>
              </a:rPr>
              <a:t>Important features included:</a:t>
            </a:r>
          </a:p>
          <a:p>
            <a:pPr lvl="2"/>
            <a:r>
              <a:rPr lang="en-US" sz="2400" dirty="0">
                <a:latin typeface="Tahoma" panose="020B0604030504040204" pitchFamily="34" charset="0"/>
                <a:ea typeface="Tahoma" panose="020B0604030504040204" pitchFamily="34" charset="0"/>
                <a:cs typeface="Tahoma" panose="020B0604030504040204" pitchFamily="34" charset="0"/>
              </a:rPr>
              <a:t>Interferes with work</a:t>
            </a:r>
          </a:p>
          <a:p>
            <a:pPr lvl="2"/>
            <a:r>
              <a:rPr lang="en-US" sz="2400" dirty="0">
                <a:latin typeface="Tahoma" panose="020B0604030504040204" pitchFamily="34" charset="0"/>
                <a:ea typeface="Tahoma" panose="020B0604030504040204" pitchFamily="34" charset="0"/>
                <a:cs typeface="Tahoma" panose="020B0604030504040204" pitchFamily="34" charset="0"/>
              </a:rPr>
              <a:t>Would you be willing to discuss a mental health issue with your coworkers?</a:t>
            </a:r>
          </a:p>
          <a:p>
            <a:pPr lvl="2"/>
            <a:r>
              <a:rPr lang="en-US" sz="2400" dirty="0">
                <a:latin typeface="Tahoma" panose="020B0604030504040204" pitchFamily="34" charset="0"/>
                <a:ea typeface="Tahoma" panose="020B0604030504040204" pitchFamily="34" charset="0"/>
                <a:cs typeface="Tahoma" panose="020B0604030504040204" pitchFamily="34" charset="0"/>
              </a:rPr>
              <a:t>Family history</a:t>
            </a:r>
          </a:p>
          <a:p>
            <a:pPr lvl="2"/>
            <a:r>
              <a:rPr lang="en-US" sz="2400" dirty="0">
                <a:latin typeface="Tahoma" panose="020B0604030504040204" pitchFamily="34" charset="0"/>
                <a:ea typeface="Tahoma" panose="020B0604030504040204" pitchFamily="34" charset="0"/>
                <a:cs typeface="Tahoma" panose="020B0604030504040204" pitchFamily="34" charset="0"/>
              </a:rPr>
              <a:t>Do you know the options for mental health care your employer provides?</a:t>
            </a:r>
          </a:p>
          <a:p>
            <a:pPr lvl="2"/>
            <a:r>
              <a:rPr lang="en-US" sz="2400" dirty="0">
                <a:latin typeface="Tahoma" panose="020B0604030504040204" pitchFamily="34" charset="0"/>
                <a:ea typeface="Tahoma" panose="020B0604030504040204" pitchFamily="34" charset="0"/>
                <a:cs typeface="Tahoma" panose="020B0604030504040204" pitchFamily="34" charset="0"/>
              </a:rPr>
              <a:t>Does your employer provide mental health benefits?</a:t>
            </a:r>
          </a:p>
          <a:p>
            <a:pPr lvl="2"/>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7" name="Graphic 6" descr="Health">
            <a:extLst>
              <a:ext uri="{FF2B5EF4-FFF2-40B4-BE49-F238E27FC236}">
                <a16:creationId xmlns:a16="http://schemas.microsoft.com/office/drawing/2014/main" id="{E0FEBCDD-00B4-BD18-ED66-999872182A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25886" y="1952914"/>
            <a:ext cx="2886104" cy="3541875"/>
          </a:xfrm>
          <a:prstGeom prst="rect">
            <a:avLst/>
          </a:prstGeom>
          <a:effectLst>
            <a:outerShdw blurRad="50800" dist="38100" dir="5400000" algn="t" rotWithShape="0">
              <a:prstClr val="black">
                <a:alpha val="43000"/>
              </a:prstClr>
            </a:outerShdw>
          </a:effectLst>
        </p:spPr>
      </p:pic>
      <p:pic>
        <p:nvPicPr>
          <p:cNvPr id="18" name="Audio 17">
            <a:hlinkClick r:id="" action="ppaction://media"/>
            <a:extLst>
              <a:ext uri="{FF2B5EF4-FFF2-40B4-BE49-F238E27FC236}">
                <a16:creationId xmlns:a16="http://schemas.microsoft.com/office/drawing/2014/main" id="{55456A76-DB89-938F-1697-ACC41131887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8318116"/>
      </p:ext>
    </p:extLst>
  </p:cSld>
  <p:clrMapOvr>
    <a:masterClrMapping/>
  </p:clrMapOvr>
  <mc:AlternateContent xmlns:mc="http://schemas.openxmlformats.org/markup-compatibility/2006">
    <mc:Choice xmlns:p14="http://schemas.microsoft.com/office/powerpoint/2010/main" Requires="p14">
      <p:transition spd="slow" p14:dur="2000" advTm="51828"/>
    </mc:Choice>
    <mc:Fallback>
      <p:transition spd="slow" advTm="51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3" name="Freeform: Shape 2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653143" y="1645920"/>
            <a:ext cx="3522879" cy="4470821"/>
          </a:xfrm>
        </p:spPr>
        <p:txBody>
          <a:bodyPr>
            <a:normAutofit/>
          </a:bodyPr>
          <a:lstStyle/>
          <a:p>
            <a:pPr algn="r"/>
            <a:r>
              <a:rPr lang="en-US" sz="2900" dirty="0">
                <a:solidFill>
                  <a:schemeClr val="bg2"/>
                </a:solidFill>
                <a:latin typeface="Rockwell" panose="02060603020205020403" pitchFamily="18" charset="0"/>
              </a:rPr>
              <a:t>CONSIDERATIONS</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5204109" y="1645920"/>
            <a:ext cx="6269434" cy="4470821"/>
          </a:xfrm>
        </p:spPr>
        <p:txBody>
          <a:bodyPr>
            <a:normAutofit lnSpcReduction="10000"/>
          </a:bodyPr>
          <a:lstStyle/>
          <a:p>
            <a:r>
              <a:rPr lang="en-US" sz="2200" dirty="0">
                <a:latin typeface="Tahoma" panose="020B0604030504040204" pitchFamily="34" charset="0"/>
                <a:ea typeface="Tahoma" panose="020B0604030504040204" pitchFamily="34" charset="0"/>
                <a:cs typeface="Tahoma" panose="020B0604030504040204" pitchFamily="34" charset="0"/>
              </a:rPr>
              <a:t>Scale development</a:t>
            </a:r>
          </a:p>
          <a:p>
            <a:pPr lvl="1"/>
            <a:r>
              <a:rPr lang="en-US" sz="2200" dirty="0">
                <a:latin typeface="Tahoma" panose="020B0604030504040204" pitchFamily="34" charset="0"/>
                <a:ea typeface="Tahoma" panose="020B0604030504040204" pitchFamily="34" charset="0"/>
                <a:cs typeface="Tahoma" panose="020B0604030504040204" pitchFamily="34" charset="0"/>
              </a:rPr>
              <a:t>Does scale demonstrate psychometric properties? </a:t>
            </a:r>
          </a:p>
          <a:p>
            <a:r>
              <a:rPr lang="en-US" sz="2200" dirty="0">
                <a:latin typeface="Tahoma" panose="020B0604030504040204" pitchFamily="34" charset="0"/>
                <a:ea typeface="Tahoma" panose="020B0604030504040204" pitchFamily="34" charset="0"/>
                <a:cs typeface="Tahoma" panose="020B0604030504040204" pitchFamily="34" charset="0"/>
              </a:rPr>
              <a:t>Sample is of Tech workers</a:t>
            </a:r>
          </a:p>
          <a:p>
            <a:pPr lvl="1"/>
            <a:r>
              <a:rPr lang="en-US" sz="2200" dirty="0">
                <a:latin typeface="Tahoma" panose="020B0604030504040204" pitchFamily="34" charset="0"/>
                <a:ea typeface="Tahoma" panose="020B0604030504040204" pitchFamily="34" charset="0"/>
                <a:cs typeface="Tahoma" panose="020B0604030504040204" pitchFamily="34" charset="0"/>
              </a:rPr>
              <a:t>Would other workers yield the same insights? </a:t>
            </a:r>
          </a:p>
          <a:p>
            <a:pPr lvl="1"/>
            <a:r>
              <a:rPr lang="en-US" sz="2200" dirty="0">
                <a:latin typeface="Tahoma" panose="020B0604030504040204" pitchFamily="34" charset="0"/>
                <a:ea typeface="Tahoma" panose="020B0604030504040204" pitchFamily="34" charset="0"/>
                <a:cs typeface="Tahoma" panose="020B0604030504040204" pitchFamily="34" charset="0"/>
              </a:rPr>
              <a:t>Sample mostly of U.S. workers</a:t>
            </a:r>
          </a:p>
          <a:p>
            <a:r>
              <a:rPr lang="en-US" sz="2200" dirty="0">
                <a:latin typeface="Tahoma" panose="020B0604030504040204" pitchFamily="34" charset="0"/>
                <a:ea typeface="Tahoma" panose="020B0604030504040204" pitchFamily="34" charset="0"/>
                <a:cs typeface="Tahoma" panose="020B0604030504040204" pitchFamily="34" charset="0"/>
              </a:rPr>
              <a:t>Additional characteristics should be considered</a:t>
            </a:r>
          </a:p>
          <a:p>
            <a:pPr lvl="1"/>
            <a:r>
              <a:rPr lang="en-US" sz="2200" dirty="0">
                <a:latin typeface="Tahoma" panose="020B0604030504040204" pitchFamily="34" charset="0"/>
                <a:ea typeface="Tahoma" panose="020B0604030504040204" pitchFamily="34" charset="0"/>
                <a:cs typeface="Tahoma" panose="020B0604030504040204" pitchFamily="34" charset="0"/>
              </a:rPr>
              <a:t>Benefit package quality </a:t>
            </a:r>
          </a:p>
          <a:p>
            <a:pPr lvl="1"/>
            <a:r>
              <a:rPr lang="en-US" sz="2200" dirty="0">
                <a:latin typeface="Tahoma" panose="020B0604030504040204" pitchFamily="34" charset="0"/>
                <a:ea typeface="Tahoma" panose="020B0604030504040204" pitchFamily="34" charset="0"/>
                <a:cs typeface="Tahoma" panose="020B0604030504040204" pitchFamily="34" charset="0"/>
              </a:rPr>
              <a:t>Other demographics such as Race, Dependents </a:t>
            </a:r>
          </a:p>
        </p:txBody>
      </p:sp>
      <p:pic>
        <p:nvPicPr>
          <p:cNvPr id="13" name="Audio 12">
            <a:hlinkClick r:id="" action="ppaction://media"/>
            <a:extLst>
              <a:ext uri="{FF2B5EF4-FFF2-40B4-BE49-F238E27FC236}">
                <a16:creationId xmlns:a16="http://schemas.microsoft.com/office/drawing/2014/main" id="{B91B3C17-A3FF-739A-3454-4FA4DFE4D61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19556985"/>
      </p:ext>
    </p:extLst>
  </p:cSld>
  <p:clrMapOvr>
    <a:masterClrMapping/>
  </p:clrMapOvr>
  <mc:AlternateContent xmlns:mc="http://schemas.openxmlformats.org/markup-compatibility/2006">
    <mc:Choice xmlns:p14="http://schemas.microsoft.com/office/powerpoint/2010/main" Requires="p14">
      <p:transition spd="slow" p14:dur="2000" advTm="87792"/>
    </mc:Choice>
    <mc:Fallback>
      <p:transition spd="slow" advTm="87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2.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Template>
  <TotalTime>1517</TotalTime>
  <Words>1336</Words>
  <Application>Microsoft Office PowerPoint</Application>
  <PresentationFormat>Widescreen</PresentationFormat>
  <Paragraphs>153</Paragraphs>
  <Slides>11</Slides>
  <Notes>8</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Century Gothic</vt:lpstr>
      <vt:lpstr>Rockwell</vt:lpstr>
      <vt:lpstr>Tahoma</vt:lpstr>
      <vt:lpstr>Times New Roman</vt:lpstr>
      <vt:lpstr>Wingdings 3</vt:lpstr>
      <vt:lpstr>Ion</vt:lpstr>
      <vt:lpstr>Predicting Mental Health in the workplace</vt:lpstr>
      <vt:lpstr>Mental Health</vt:lpstr>
      <vt:lpstr>Background</vt:lpstr>
      <vt:lpstr>Purpose</vt:lpstr>
      <vt:lpstr>Analysis</vt:lpstr>
      <vt:lpstr>Deeper DIVE into analysis</vt:lpstr>
      <vt:lpstr>Model Results</vt:lpstr>
      <vt:lpstr>Conclusion</vt:lpstr>
      <vt:lpstr>CONSIDERATIONS</vt:lpstr>
      <vt:lpstr>Backup slides</vt:lpstr>
      <vt:lpstr>Variables in analysis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Hypertension and Stroke</dc:title>
  <dc:creator>Kristie Kooken</dc:creator>
  <cp:lastModifiedBy>Kristie Kooken</cp:lastModifiedBy>
  <cp:revision>153</cp:revision>
  <dcterms:created xsi:type="dcterms:W3CDTF">2024-04-07T20:56:52Z</dcterms:created>
  <dcterms:modified xsi:type="dcterms:W3CDTF">2024-05-22T04:28:52Z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